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61" r:id="rId2"/>
  </p:sldMasterIdLst>
  <p:notesMasterIdLst>
    <p:notesMasterId r:id="rId16"/>
  </p:notesMasterIdLst>
  <p:sldIdLst>
    <p:sldId id="256" r:id="rId3"/>
    <p:sldId id="257" r:id="rId4"/>
    <p:sldId id="267" r:id="rId5"/>
    <p:sldId id="258" r:id="rId6"/>
    <p:sldId id="263" r:id="rId7"/>
    <p:sldId id="259" r:id="rId8"/>
    <p:sldId id="260" r:id="rId9"/>
    <p:sldId id="261" r:id="rId10"/>
    <p:sldId id="262" r:id="rId11"/>
    <p:sldId id="265" r:id="rId12"/>
    <p:sldId id="266" r:id="rId13"/>
    <p:sldId id="268" r:id="rId14"/>
    <p:sldId id="264" r:id="rId1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K Gurucharan" initials="MG" lastIdx="1" clrIdx="0">
    <p:extLst>
      <p:ext uri="{19B8F6BF-5375-455C-9EA6-DF929625EA0E}">
        <p15:presenceInfo xmlns:p15="http://schemas.microsoft.com/office/powerpoint/2012/main" userId="MK Guruchara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426" autoAdjust="0"/>
    <p:restoredTop sz="94660"/>
  </p:normalViewPr>
  <p:slideViewPr>
    <p:cSldViewPr snapToGrid="0">
      <p:cViewPr>
        <p:scale>
          <a:sx n="66" d="100"/>
          <a:sy n="66" d="100"/>
        </p:scale>
        <p:origin x="51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gif>
</file>

<file path=ppt/media/image11.gif>
</file>

<file path=ppt/media/image2.gif>
</file>

<file path=ppt/media/image3.gif>
</file>

<file path=ppt/media/image4.jp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37398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17201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57817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85" name="Google Shape;18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231003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 name="Google Shape;10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65710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2041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0" name="Google Shape;13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2" name="Google Shape;142;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p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5" name="Google Shape;15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7: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5" name="Google Shape;185;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8" name="Google Shape;18;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7"/>
        <p:cNvGrpSpPr/>
        <p:nvPr/>
      </p:nvGrpSpPr>
      <p:grpSpPr>
        <a:xfrm>
          <a:off x="0" y="0"/>
          <a:ext cx="0" cy="0"/>
          <a:chOff x="0" y="0"/>
          <a:chExt cx="0" cy="0"/>
        </a:xfrm>
      </p:grpSpPr>
      <p:sp>
        <p:nvSpPr>
          <p:cNvPr id="78" name="Google Shape;78;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12"/>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80" name="Google Shape;80;p1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4"/>
        <p:cNvGrpSpPr/>
        <p:nvPr/>
      </p:nvGrpSpPr>
      <p:grpSpPr>
        <a:xfrm>
          <a:off x="0" y="0"/>
          <a:ext cx="0" cy="0"/>
          <a:chOff x="0" y="0"/>
          <a:chExt cx="0" cy="0"/>
        </a:xfrm>
      </p:grpSpPr>
      <p:sp>
        <p:nvSpPr>
          <p:cNvPr id="85" name="Google Shape;85;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3"/>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7" name="Google Shape;87;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0"/>
        <p:cNvGrpSpPr/>
        <p:nvPr/>
      </p:nvGrpSpPr>
      <p:grpSpPr>
        <a:xfrm>
          <a:off x="0" y="0"/>
          <a:ext cx="0" cy="0"/>
          <a:chOff x="0" y="0"/>
          <a:chExt cx="0" cy="0"/>
        </a:xfrm>
      </p:grpSpPr>
      <p:sp>
        <p:nvSpPr>
          <p:cNvPr id="91" name="Google Shape;91;p14"/>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14"/>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3" name="Google Shape;93;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3"/>
        <p:cNvGrpSpPr/>
        <p:nvPr/>
      </p:nvGrpSpPr>
      <p:grpSpPr>
        <a:xfrm>
          <a:off x="0" y="0"/>
          <a:ext cx="0" cy="0"/>
          <a:chOff x="0" y="0"/>
          <a:chExt cx="0" cy="0"/>
        </a:xfrm>
      </p:grpSpPr>
      <p:sp>
        <p:nvSpPr>
          <p:cNvPr id="34" name="Google Shape;34;p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6" name="Google Shape;36;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9"/>
        <p:cNvGrpSpPr/>
        <p:nvPr/>
      </p:nvGrpSpPr>
      <p:grpSpPr>
        <a:xfrm>
          <a:off x="0" y="0"/>
          <a:ext cx="0" cy="0"/>
          <a:chOff x="0" y="0"/>
          <a:chExt cx="0" cy="0"/>
        </a:xfrm>
      </p:grpSpPr>
      <p:sp>
        <p:nvSpPr>
          <p:cNvPr id="40" name="Google Shape;40;p6"/>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6"/>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2" name="Google Shape;4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46" name="Google Shape;4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7"/>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 name="Google Shape;48;p7"/>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 name="Google Shape;49;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2"/>
        <p:cNvGrpSpPr/>
        <p:nvPr/>
      </p:nvGrpSpPr>
      <p:grpSpPr>
        <a:xfrm>
          <a:off x="0" y="0"/>
          <a:ext cx="0" cy="0"/>
          <a:chOff x="0" y="0"/>
          <a:chExt cx="0" cy="0"/>
        </a:xfrm>
      </p:grpSpPr>
      <p:sp>
        <p:nvSpPr>
          <p:cNvPr id="53" name="Google Shape;53;p8"/>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4" name="Google Shape;54;p8"/>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5" name="Google Shape;55;p8"/>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8"/>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7" name="Google Shape;57;p8"/>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9" name="Google Shape;69;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0"/>
        <p:cNvGrpSpPr/>
        <p:nvPr/>
      </p:nvGrpSpPr>
      <p:grpSpPr>
        <a:xfrm>
          <a:off x="0" y="0"/>
          <a:ext cx="0" cy="0"/>
          <a:chOff x="0" y="0"/>
          <a:chExt cx="0" cy="0"/>
        </a:xfrm>
      </p:grpSpPr>
      <p:sp>
        <p:nvSpPr>
          <p:cNvPr id="71" name="Google Shape;71;p11"/>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2" name="Google Shape;72;p11"/>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3" name="Google Shape;73;p11"/>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4" name="Google Shape;7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theme" Target="../theme/theme2.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8"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
        <p:cNvGrpSpPr/>
        <p:nvPr/>
      </p:nvGrpSpPr>
      <p:grpSpPr>
        <a:xfrm>
          <a:off x="0" y="0"/>
          <a:ext cx="0" cy="0"/>
          <a:chOff x="0" y="0"/>
          <a:chExt cx="0" cy="0"/>
        </a:xfrm>
      </p:grpSpPr>
      <p:sp>
        <p:nvSpPr>
          <p:cNvPr id="22" name="Google Shape;22;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3" name="Google Shape;23;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Google Shape;2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5" name="Google Shape;2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u="none">
                <a:solidFill>
                  <a:srgbClr val="888888"/>
                </a:solidFill>
                <a:latin typeface="Calibri"/>
                <a:ea typeface="Calibri"/>
                <a:cs typeface="Calibri"/>
                <a:sym typeface="Calibri"/>
              </a:defRPr>
            </a:lvl1pPr>
            <a:lvl2pPr marL="0" marR="0" lvl="1" indent="0" algn="r" rtl="0">
              <a:spcBef>
                <a:spcPts val="0"/>
              </a:spcBef>
              <a:buNone/>
              <a:defRPr sz="1200" b="0" u="none">
                <a:solidFill>
                  <a:srgbClr val="888888"/>
                </a:solidFill>
                <a:latin typeface="Calibri"/>
                <a:ea typeface="Calibri"/>
                <a:cs typeface="Calibri"/>
                <a:sym typeface="Calibri"/>
              </a:defRPr>
            </a:lvl2pPr>
            <a:lvl3pPr marL="0" marR="0" lvl="2" indent="0" algn="r" rtl="0">
              <a:spcBef>
                <a:spcPts val="0"/>
              </a:spcBef>
              <a:buNone/>
              <a:defRPr sz="1200" b="0" u="none">
                <a:solidFill>
                  <a:srgbClr val="888888"/>
                </a:solidFill>
                <a:latin typeface="Calibri"/>
                <a:ea typeface="Calibri"/>
                <a:cs typeface="Calibri"/>
                <a:sym typeface="Calibri"/>
              </a:defRPr>
            </a:lvl3pPr>
            <a:lvl4pPr marL="0" marR="0" lvl="3" indent="0" algn="r" rtl="0">
              <a:spcBef>
                <a:spcPts val="0"/>
              </a:spcBef>
              <a:buNone/>
              <a:defRPr sz="1200" b="0" u="none">
                <a:solidFill>
                  <a:srgbClr val="888888"/>
                </a:solidFill>
                <a:latin typeface="Calibri"/>
                <a:ea typeface="Calibri"/>
                <a:cs typeface="Calibri"/>
                <a:sym typeface="Calibri"/>
              </a:defRPr>
            </a:lvl4pPr>
            <a:lvl5pPr marL="0" marR="0" lvl="4" indent="0" algn="r" rtl="0">
              <a:spcBef>
                <a:spcPts val="0"/>
              </a:spcBef>
              <a:buNone/>
              <a:defRPr sz="1200" b="0" u="none">
                <a:solidFill>
                  <a:srgbClr val="888888"/>
                </a:solidFill>
                <a:latin typeface="Calibri"/>
                <a:ea typeface="Calibri"/>
                <a:cs typeface="Calibri"/>
                <a:sym typeface="Calibri"/>
              </a:defRPr>
            </a:lvl5pPr>
            <a:lvl6pPr marL="0" marR="0" lvl="5" indent="0" algn="r" rtl="0">
              <a:spcBef>
                <a:spcPts val="0"/>
              </a:spcBef>
              <a:buNone/>
              <a:defRPr sz="1200" b="0" u="none">
                <a:solidFill>
                  <a:srgbClr val="888888"/>
                </a:solidFill>
                <a:latin typeface="Calibri"/>
                <a:ea typeface="Calibri"/>
                <a:cs typeface="Calibri"/>
                <a:sym typeface="Calibri"/>
              </a:defRPr>
            </a:lvl6pPr>
            <a:lvl7pPr marL="0" marR="0" lvl="6" indent="0" algn="r" rtl="0">
              <a:spcBef>
                <a:spcPts val="0"/>
              </a:spcBef>
              <a:buNone/>
              <a:defRPr sz="1200" b="0" u="none">
                <a:solidFill>
                  <a:srgbClr val="888888"/>
                </a:solidFill>
                <a:latin typeface="Calibri"/>
                <a:ea typeface="Calibri"/>
                <a:cs typeface="Calibri"/>
                <a:sym typeface="Calibri"/>
              </a:defRPr>
            </a:lvl7pPr>
            <a:lvl8pPr marL="0" marR="0" lvl="7" indent="0" algn="r" rtl="0">
              <a:spcBef>
                <a:spcPts val="0"/>
              </a:spcBef>
              <a:buNone/>
              <a:defRPr sz="1200" b="0" u="none">
                <a:solidFill>
                  <a:srgbClr val="888888"/>
                </a:solidFill>
                <a:latin typeface="Calibri"/>
                <a:ea typeface="Calibri"/>
                <a:cs typeface="Calibri"/>
                <a:sym typeface="Calibri"/>
              </a:defRPr>
            </a:lvl8pPr>
            <a:lvl9pPr marL="0" marR="0" lvl="8" indent="0" algn="r" rtl="0">
              <a:spcBef>
                <a:spcPts val="0"/>
              </a:spcBef>
              <a:buNone/>
              <a:defRPr sz="1200" b="0" u="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0.gif"/><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1.gif"/></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github.com/mk-gurucharan/Social-Distance-Monitoring---SVH2020"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3.gif"/><Relationship Id="rId4" Type="http://schemas.openxmlformats.org/officeDocument/2006/relationships/image" Target="../media/image2.gif"/></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99"/>
        <p:cNvGrpSpPr/>
        <p:nvPr/>
      </p:nvGrpSpPr>
      <p:grpSpPr>
        <a:xfrm>
          <a:off x="0" y="0"/>
          <a:ext cx="0" cy="0"/>
          <a:chOff x="0" y="0"/>
          <a:chExt cx="0" cy="0"/>
        </a:xfrm>
      </p:grpSpPr>
      <p:sp>
        <p:nvSpPr>
          <p:cNvPr id="100" name="Google Shape;100;p15"/>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1" name="Google Shape;101;p15"/>
          <p:cNvSpPr/>
          <p:nvPr/>
        </p:nvSpPr>
        <p:spPr>
          <a:xfrm>
            <a:off x="0"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02" name="Google Shape;102;p15"/>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03" name="Google Shape;103;p15" descr="SSN Logo Vector (.EPS) Free Download"/>
          <p:cNvPicPr preferRelativeResize="0"/>
          <p:nvPr/>
        </p:nvPicPr>
        <p:blipFill rotWithShape="1">
          <a:blip r:embed="rId3">
            <a:alphaModFix/>
          </a:blip>
          <a:srcRect/>
          <a:stretch/>
        </p:blipFill>
        <p:spPr>
          <a:xfrm>
            <a:off x="9827581" y="5747439"/>
            <a:ext cx="2265201" cy="974036"/>
          </a:xfrm>
          <a:prstGeom prst="rect">
            <a:avLst/>
          </a:prstGeom>
          <a:noFill/>
          <a:ln>
            <a:noFill/>
          </a:ln>
        </p:spPr>
      </p:pic>
      <p:sp>
        <p:nvSpPr>
          <p:cNvPr id="104" name="Google Shape;104;p15"/>
          <p:cNvSpPr txBox="1"/>
          <p:nvPr/>
        </p:nvSpPr>
        <p:spPr>
          <a:xfrm>
            <a:off x="1718559" y="1487128"/>
            <a:ext cx="8754881" cy="452431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2400" b="0" i="0" u="none" strike="noStrike" cap="none" dirty="0">
                <a:solidFill>
                  <a:schemeClr val="lt1"/>
                </a:solidFill>
                <a:latin typeface="Droid Sans Mono"/>
                <a:ea typeface="Droid Sans Mono"/>
                <a:cs typeface="Droid Sans Mono"/>
                <a:sym typeface="Droid Sans Mono"/>
              </a:rPr>
              <a:t>PROBLEM STATEMENT:	</a:t>
            </a:r>
            <a:r>
              <a:rPr lang="en-IN" sz="2400" b="1" i="0" u="none" strike="noStrike" cap="none" dirty="0">
                <a:solidFill>
                  <a:schemeClr val="lt1"/>
                </a:solidFill>
                <a:latin typeface="Droid Sans Mono"/>
                <a:ea typeface="Droid Sans Mono"/>
                <a:cs typeface="Droid Sans Mono"/>
                <a:sym typeface="Droid Sans Mono"/>
              </a:rPr>
              <a:t>Social Distancing Monitoring App</a:t>
            </a:r>
            <a:endParaRPr dirty="0"/>
          </a:p>
          <a:p>
            <a:pPr marL="0" marR="0" lvl="0" indent="0" algn="l" rtl="0">
              <a:spcBef>
                <a:spcPts val="0"/>
              </a:spcBef>
              <a:spcAft>
                <a:spcPts val="0"/>
              </a:spcAft>
              <a:buNone/>
            </a:pPr>
            <a:r>
              <a:rPr lang="en-IN" sz="2400" b="1" dirty="0">
                <a:solidFill>
                  <a:schemeClr val="lt1"/>
                </a:solidFill>
                <a:latin typeface="Droid Sans Mono"/>
                <a:ea typeface="Droid Sans Mono"/>
                <a:cs typeface="Droid Sans Mono"/>
                <a:sym typeface="Droid Sans Mono"/>
              </a:rPr>
              <a:t> </a:t>
            </a:r>
            <a:endParaRPr sz="2400" dirty="0">
              <a:solidFill>
                <a:schemeClr val="lt1"/>
              </a:solidFill>
              <a:latin typeface="Droid Sans Mono"/>
              <a:ea typeface="Droid Sans Mono"/>
              <a:cs typeface="Droid Sans Mono"/>
              <a:sym typeface="Droid Sans Mono"/>
            </a:endParaRPr>
          </a:p>
          <a:p>
            <a:pPr marL="0" marR="0" lvl="0" indent="0" algn="l" rtl="0">
              <a:spcBef>
                <a:spcPts val="0"/>
              </a:spcBef>
              <a:spcAft>
                <a:spcPts val="0"/>
              </a:spcAft>
              <a:buNone/>
            </a:pPr>
            <a:r>
              <a:rPr lang="en-IN" sz="2400" dirty="0">
                <a:solidFill>
                  <a:schemeClr val="lt1"/>
                </a:solidFill>
                <a:latin typeface="Droid Sans Mono"/>
                <a:ea typeface="Droid Sans Mono"/>
                <a:cs typeface="Droid Sans Mono"/>
                <a:sym typeface="Droid Sans Mono"/>
              </a:rPr>
              <a:t>COLLEGE: 			</a:t>
            </a:r>
            <a:r>
              <a:rPr lang="en-IN" sz="2400" b="1" dirty="0">
                <a:solidFill>
                  <a:schemeClr val="lt1"/>
                </a:solidFill>
                <a:latin typeface="Droid Sans Mono"/>
                <a:ea typeface="Droid Sans Mono"/>
                <a:cs typeface="Droid Sans Mono"/>
                <a:sym typeface="Droid Sans Mono"/>
              </a:rPr>
              <a:t>SSN College of Engineering</a:t>
            </a:r>
            <a:endParaRPr dirty="0"/>
          </a:p>
          <a:p>
            <a:pPr marL="0" marR="0" lvl="0" indent="0" algn="l" rtl="0">
              <a:spcBef>
                <a:spcPts val="0"/>
              </a:spcBef>
              <a:spcAft>
                <a:spcPts val="0"/>
              </a:spcAft>
              <a:buNone/>
            </a:pPr>
            <a:endParaRPr sz="2400" b="1" dirty="0">
              <a:solidFill>
                <a:schemeClr val="lt1"/>
              </a:solidFill>
              <a:latin typeface="Droid Sans Mono"/>
              <a:ea typeface="Droid Sans Mono"/>
              <a:cs typeface="Droid Sans Mono"/>
              <a:sym typeface="Droid Sans Mono"/>
            </a:endParaRPr>
          </a:p>
          <a:p>
            <a:pPr marL="0" marR="0" lvl="0" indent="0" algn="l" rtl="0">
              <a:spcBef>
                <a:spcPts val="0"/>
              </a:spcBef>
              <a:spcAft>
                <a:spcPts val="0"/>
              </a:spcAft>
              <a:buNone/>
            </a:pPr>
            <a:r>
              <a:rPr lang="en-IN" sz="2400" dirty="0">
                <a:solidFill>
                  <a:schemeClr val="lt1"/>
                </a:solidFill>
                <a:latin typeface="Droid Sans Mono"/>
                <a:ea typeface="Droid Sans Mono"/>
                <a:cs typeface="Droid Sans Mono"/>
                <a:sym typeface="Droid Sans Mono"/>
              </a:rPr>
              <a:t>TEAM NAME</a:t>
            </a:r>
            <a:r>
              <a:rPr lang="en-IN" sz="2400" b="1" dirty="0">
                <a:solidFill>
                  <a:schemeClr val="lt1"/>
                </a:solidFill>
                <a:latin typeface="Droid Sans Mono"/>
                <a:ea typeface="Droid Sans Mono"/>
                <a:cs typeface="Droid Sans Mono"/>
                <a:sym typeface="Droid Sans Mono"/>
              </a:rPr>
              <a:t>: 		Apocalypse</a:t>
            </a:r>
            <a:endParaRPr dirty="0"/>
          </a:p>
          <a:p>
            <a:pPr marL="0" marR="0" lvl="0" indent="0" algn="l" rtl="0">
              <a:spcBef>
                <a:spcPts val="0"/>
              </a:spcBef>
              <a:spcAft>
                <a:spcPts val="0"/>
              </a:spcAft>
              <a:buNone/>
            </a:pPr>
            <a:endParaRPr sz="2400" b="1" dirty="0">
              <a:solidFill>
                <a:schemeClr val="lt1"/>
              </a:solidFill>
              <a:latin typeface="Droid Sans Mono"/>
              <a:ea typeface="Droid Sans Mono"/>
              <a:cs typeface="Droid Sans Mono"/>
              <a:sym typeface="Droid Sans Mono"/>
            </a:endParaRPr>
          </a:p>
          <a:p>
            <a:pPr marL="0" marR="0" lvl="0" indent="0" algn="l" rtl="0">
              <a:spcBef>
                <a:spcPts val="0"/>
              </a:spcBef>
              <a:spcAft>
                <a:spcPts val="0"/>
              </a:spcAft>
              <a:buNone/>
            </a:pPr>
            <a:r>
              <a:rPr lang="en-IN" sz="2400" dirty="0">
                <a:solidFill>
                  <a:schemeClr val="lt1"/>
                </a:solidFill>
                <a:latin typeface="Droid Sans Mono"/>
                <a:ea typeface="Droid Sans Mono"/>
                <a:cs typeface="Droid Sans Mono"/>
                <a:sym typeface="Droid Sans Mono"/>
              </a:rPr>
              <a:t>MENTOR: 			</a:t>
            </a:r>
            <a:r>
              <a:rPr lang="en-IN" sz="2400" b="1" dirty="0" err="1">
                <a:solidFill>
                  <a:schemeClr val="lt1"/>
                </a:solidFill>
                <a:latin typeface="Droid Sans Mono"/>
                <a:ea typeface="Droid Sans Mono"/>
                <a:cs typeface="Droid Sans Mono"/>
                <a:sym typeface="Droid Sans Mono"/>
              </a:rPr>
              <a:t>Dr.</a:t>
            </a:r>
            <a:r>
              <a:rPr lang="en-IN" sz="2400" b="1" dirty="0">
                <a:solidFill>
                  <a:schemeClr val="lt1"/>
                </a:solidFill>
                <a:latin typeface="Droid Sans Mono"/>
                <a:ea typeface="Droid Sans Mono"/>
                <a:cs typeface="Droid Sans Mono"/>
                <a:sym typeface="Droid Sans Mono"/>
              </a:rPr>
              <a:t> L </a:t>
            </a:r>
            <a:r>
              <a:rPr lang="en-IN" sz="2400" b="1" dirty="0" err="1">
                <a:solidFill>
                  <a:schemeClr val="lt1"/>
                </a:solidFill>
                <a:latin typeface="Droid Sans Mono"/>
                <a:ea typeface="Droid Sans Mono"/>
                <a:cs typeface="Droid Sans Mono"/>
                <a:sym typeface="Droid Sans Mono"/>
              </a:rPr>
              <a:t>Suganthi</a:t>
            </a:r>
            <a:endParaRPr sz="2400" b="1" dirty="0">
              <a:solidFill>
                <a:schemeClr val="lt1"/>
              </a:solidFill>
              <a:latin typeface="Droid Sans Mono"/>
              <a:ea typeface="Droid Sans Mono"/>
              <a:cs typeface="Droid Sans Mono"/>
              <a:sym typeface="Droid Sans Mono"/>
            </a:endParaRPr>
          </a:p>
          <a:p>
            <a:pPr marL="0" marR="0" lvl="0" indent="0" algn="l" rtl="0">
              <a:spcBef>
                <a:spcPts val="0"/>
              </a:spcBef>
              <a:spcAft>
                <a:spcPts val="0"/>
              </a:spcAft>
              <a:buNone/>
            </a:pPr>
            <a:endParaRPr sz="2400" dirty="0">
              <a:solidFill>
                <a:schemeClr val="lt1"/>
              </a:solidFill>
              <a:latin typeface="Droid Sans Mono"/>
              <a:ea typeface="Droid Sans Mono"/>
              <a:cs typeface="Droid Sans Mono"/>
              <a:sym typeface="Droid Sans Mono"/>
            </a:endParaRPr>
          </a:p>
          <a:p>
            <a:pPr marL="0" marR="0" lvl="0" indent="0" algn="l" rtl="0">
              <a:spcBef>
                <a:spcPts val="0"/>
              </a:spcBef>
              <a:spcAft>
                <a:spcPts val="0"/>
              </a:spcAft>
              <a:buNone/>
            </a:pPr>
            <a:r>
              <a:rPr lang="en-IN" sz="2400" dirty="0">
                <a:solidFill>
                  <a:schemeClr val="lt1"/>
                </a:solidFill>
                <a:latin typeface="Droid Sans Mono"/>
                <a:ea typeface="Droid Sans Mono"/>
                <a:cs typeface="Droid Sans Mono"/>
                <a:sym typeface="Droid Sans Mono"/>
              </a:rPr>
              <a:t>TEAM MEMBERS:		</a:t>
            </a:r>
            <a:r>
              <a:rPr lang="en-IN" sz="2400" b="1" dirty="0">
                <a:solidFill>
                  <a:schemeClr val="lt1"/>
                </a:solidFill>
                <a:latin typeface="Droid Sans Mono"/>
                <a:ea typeface="Droid Sans Mono"/>
                <a:cs typeface="Droid Sans Mono"/>
                <a:sym typeface="Droid Sans Mono"/>
              </a:rPr>
              <a:t>Gurucharan M K</a:t>
            </a:r>
            <a:endParaRPr dirty="0"/>
          </a:p>
          <a:p>
            <a:pPr marL="0" marR="0" lvl="0" indent="0" algn="l" rtl="0">
              <a:spcBef>
                <a:spcPts val="0"/>
              </a:spcBef>
              <a:spcAft>
                <a:spcPts val="0"/>
              </a:spcAft>
              <a:buNone/>
            </a:pPr>
            <a:r>
              <a:rPr lang="en-IN" sz="2400" b="1" dirty="0">
                <a:solidFill>
                  <a:schemeClr val="lt1"/>
                </a:solidFill>
                <a:latin typeface="Droid Sans Mono"/>
                <a:ea typeface="Droid Sans Mono"/>
                <a:cs typeface="Droid Sans Mono"/>
                <a:sym typeface="Droid Sans Mono"/>
              </a:rPr>
              <a:t>				</a:t>
            </a:r>
            <a:r>
              <a:rPr lang="en-IN" sz="2400" b="1" dirty="0" err="1">
                <a:solidFill>
                  <a:schemeClr val="lt1"/>
                </a:solidFill>
                <a:latin typeface="Droid Sans Mono"/>
                <a:ea typeface="Droid Sans Mono"/>
                <a:cs typeface="Droid Sans Mono"/>
                <a:sym typeface="Droid Sans Mono"/>
              </a:rPr>
              <a:t>Ansar</a:t>
            </a:r>
            <a:r>
              <a:rPr lang="en-IN" sz="2400" b="1" dirty="0">
                <a:solidFill>
                  <a:schemeClr val="lt1"/>
                </a:solidFill>
                <a:latin typeface="Droid Sans Mono"/>
                <a:ea typeface="Droid Sans Mono"/>
                <a:cs typeface="Droid Sans Mono"/>
                <a:sym typeface="Droid Sans Mono"/>
              </a:rPr>
              <a:t> </a:t>
            </a:r>
            <a:r>
              <a:rPr lang="en-IN" sz="2400" b="1" dirty="0" err="1">
                <a:solidFill>
                  <a:schemeClr val="lt1"/>
                </a:solidFill>
                <a:latin typeface="Droid Sans Mono"/>
                <a:ea typeface="Droid Sans Mono"/>
                <a:cs typeface="Droid Sans Mono"/>
                <a:sym typeface="Droid Sans Mono"/>
              </a:rPr>
              <a:t>Ahamed</a:t>
            </a:r>
            <a:r>
              <a:rPr lang="en-IN" sz="2400" b="1" dirty="0">
                <a:solidFill>
                  <a:schemeClr val="lt1"/>
                </a:solidFill>
                <a:latin typeface="Droid Sans Mono"/>
                <a:ea typeface="Droid Sans Mono"/>
                <a:cs typeface="Droid Sans Mono"/>
                <a:sym typeface="Droid Sans Mono"/>
              </a:rPr>
              <a:t> S</a:t>
            </a:r>
            <a:endParaRPr dirty="0"/>
          </a:p>
          <a:p>
            <a:pPr marL="0" marR="0" lvl="0" indent="0" algn="l" rtl="0">
              <a:spcBef>
                <a:spcPts val="0"/>
              </a:spcBef>
              <a:spcAft>
                <a:spcPts val="0"/>
              </a:spcAft>
              <a:buNone/>
            </a:pPr>
            <a:r>
              <a:rPr lang="en-IN" sz="2400" b="1" dirty="0">
                <a:solidFill>
                  <a:schemeClr val="lt1"/>
                </a:solidFill>
                <a:latin typeface="Droid Sans Mono"/>
                <a:ea typeface="Droid Sans Mono"/>
                <a:cs typeface="Droid Sans Mono"/>
                <a:sym typeface="Droid Sans Mono"/>
              </a:rPr>
              <a:t>				</a:t>
            </a:r>
            <a:r>
              <a:rPr lang="en-IN" sz="2400" b="1" dirty="0" err="1">
                <a:solidFill>
                  <a:schemeClr val="lt1"/>
                </a:solidFill>
                <a:latin typeface="Droid Sans Mono"/>
                <a:ea typeface="Droid Sans Mono"/>
                <a:cs typeface="Droid Sans Mono"/>
                <a:sym typeface="Droid Sans Mono"/>
              </a:rPr>
              <a:t>Rajkumar</a:t>
            </a:r>
            <a:r>
              <a:rPr lang="en-IN" sz="2400" b="1" dirty="0">
                <a:solidFill>
                  <a:schemeClr val="lt1"/>
                </a:solidFill>
                <a:latin typeface="Droid Sans Mono"/>
                <a:ea typeface="Droid Sans Mono"/>
                <a:cs typeface="Droid Sans Mono"/>
                <a:sym typeface="Droid Sans Mono"/>
              </a:rPr>
              <a:t> A J</a:t>
            </a:r>
            <a:endParaRPr dirty="0"/>
          </a:p>
          <a:p>
            <a:pPr marL="0" marR="0" lvl="0" indent="0" algn="l" rtl="0">
              <a:spcBef>
                <a:spcPts val="0"/>
              </a:spcBef>
              <a:spcAft>
                <a:spcPts val="0"/>
              </a:spcAft>
              <a:buNone/>
            </a:pPr>
            <a:r>
              <a:rPr lang="en-IN" sz="2400" b="1" dirty="0">
                <a:solidFill>
                  <a:schemeClr val="lt1"/>
                </a:solidFill>
                <a:latin typeface="Droid Sans Mono"/>
                <a:ea typeface="Droid Sans Mono"/>
                <a:cs typeface="Droid Sans Mono"/>
                <a:sym typeface="Droid Sans Mono"/>
              </a:rPr>
              <a:t>				</a:t>
            </a:r>
            <a:r>
              <a:rPr lang="en-IN" sz="2400" b="1" dirty="0" err="1">
                <a:solidFill>
                  <a:schemeClr val="lt1"/>
                </a:solidFill>
                <a:latin typeface="Droid Sans Mono"/>
                <a:ea typeface="Droid Sans Mono"/>
                <a:cs typeface="Droid Sans Mono"/>
                <a:sym typeface="Droid Sans Mono"/>
              </a:rPr>
              <a:t>Bharathraaj</a:t>
            </a:r>
            <a:r>
              <a:rPr lang="en-IN" sz="2400" b="1" dirty="0">
                <a:solidFill>
                  <a:schemeClr val="lt1"/>
                </a:solidFill>
                <a:latin typeface="Droid Sans Mono"/>
                <a:ea typeface="Droid Sans Mono"/>
                <a:cs typeface="Droid Sans Mono"/>
                <a:sym typeface="Droid Sans Mono"/>
              </a:rPr>
              <a:t> N</a:t>
            </a:r>
            <a:endParaRPr dirty="0"/>
          </a:p>
        </p:txBody>
      </p:sp>
      <p:sp>
        <p:nvSpPr>
          <p:cNvPr id="105" name="Google Shape;105;p15"/>
          <p:cNvSpPr/>
          <p:nvPr/>
        </p:nvSpPr>
        <p:spPr>
          <a:xfrm>
            <a:off x="1437892" y="329852"/>
            <a:ext cx="8910970" cy="6214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3200" b="1">
                <a:solidFill>
                  <a:schemeClr val="lt1"/>
                </a:solidFill>
                <a:latin typeface="Arial Rounded"/>
                <a:ea typeface="Arial Rounded"/>
                <a:cs typeface="Arial Rounded"/>
                <a:sym typeface="Arial Rounded"/>
              </a:rPr>
              <a:t>SMART VIRTUAL HACKATHON - 2020</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86"/>
        <p:cNvGrpSpPr/>
        <p:nvPr/>
      </p:nvGrpSpPr>
      <p:grpSpPr>
        <a:xfrm>
          <a:off x="0" y="0"/>
          <a:ext cx="0" cy="0"/>
          <a:chOff x="0" y="0"/>
          <a:chExt cx="0" cy="0"/>
        </a:xfrm>
      </p:grpSpPr>
      <p:sp>
        <p:nvSpPr>
          <p:cNvPr id="187" name="Google Shape;187;p21"/>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 name="Google Shape;188;p21"/>
          <p:cNvSpPr/>
          <p:nvPr/>
        </p:nvSpPr>
        <p:spPr>
          <a:xfrm>
            <a:off x="0"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189" name="Google Shape;189;p21"/>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90" name="Google Shape;190;p21" descr="SSN Logo Vector (.EPS) Free Download"/>
          <p:cNvPicPr preferRelativeResize="0"/>
          <p:nvPr/>
        </p:nvPicPr>
        <p:blipFill rotWithShape="1">
          <a:blip r:embed="rId5">
            <a:alphaModFix/>
          </a:blip>
          <a:srcRect/>
          <a:stretch/>
        </p:blipFill>
        <p:spPr>
          <a:xfrm>
            <a:off x="10960181" y="6268065"/>
            <a:ext cx="1132601" cy="453410"/>
          </a:xfrm>
          <a:prstGeom prst="rect">
            <a:avLst/>
          </a:prstGeom>
          <a:noFill/>
          <a:ln>
            <a:noFill/>
          </a:ln>
        </p:spPr>
      </p:pic>
      <p:sp>
        <p:nvSpPr>
          <p:cNvPr id="192" name="Google Shape;192;p21"/>
          <p:cNvSpPr/>
          <p:nvPr/>
        </p:nvSpPr>
        <p:spPr>
          <a:xfrm>
            <a:off x="2042122" y="163651"/>
            <a:ext cx="7702510" cy="321693"/>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2400" b="1" dirty="0">
                <a:solidFill>
                  <a:schemeClr val="lt1"/>
                </a:solidFill>
                <a:latin typeface="Arial Rounded"/>
                <a:ea typeface="Arial Rounded"/>
                <a:cs typeface="Arial Rounded"/>
                <a:sym typeface="Arial Rounded"/>
              </a:rPr>
              <a:t>Social Distance Monitoring Using Recorded Video</a:t>
            </a:r>
            <a:endParaRPr sz="2400" dirty="0">
              <a:solidFill>
                <a:schemeClr val="lt1"/>
              </a:solidFill>
              <a:latin typeface="Calibri"/>
              <a:ea typeface="Calibri"/>
              <a:cs typeface="Calibri"/>
              <a:sym typeface="Calibri"/>
            </a:endParaRPr>
          </a:p>
        </p:txBody>
      </p:sp>
      <p:pic>
        <p:nvPicPr>
          <p:cNvPr id="3" name="SDD_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94349" y="1155855"/>
            <a:ext cx="10865832" cy="5565620"/>
          </a:xfrm>
          <a:prstGeom prst="rect">
            <a:avLst/>
          </a:prstGeom>
        </p:spPr>
      </p:pic>
      <p:sp>
        <p:nvSpPr>
          <p:cNvPr id="10" name="Google Shape;192;p21"/>
          <p:cNvSpPr/>
          <p:nvPr/>
        </p:nvSpPr>
        <p:spPr>
          <a:xfrm>
            <a:off x="3404173" y="1155855"/>
            <a:ext cx="3751396" cy="234283"/>
          </a:xfrm>
          <a:prstGeom prst="roundRect">
            <a:avLst>
              <a:gd name="adj" fmla="val 16667"/>
            </a:avLst>
          </a:prstGeom>
          <a:solidFill>
            <a:schemeClr val="tx2">
              <a:lumMod val="10000"/>
            </a:schemeClr>
          </a:solidFill>
          <a:ln w="12700" cap="flat" cmpd="sng">
            <a:solidFill>
              <a:schemeClr val="tx2">
                <a:lumMod val="90000"/>
              </a:schemeClr>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b="1" dirty="0">
                <a:solidFill>
                  <a:schemeClr val="lt1"/>
                </a:solidFill>
                <a:latin typeface="Arial Rounded"/>
                <a:ea typeface="Arial Rounded"/>
                <a:cs typeface="Arial Rounded"/>
                <a:sym typeface="Arial Rounded"/>
              </a:rPr>
              <a:t>Input Video Followed by Output Result</a:t>
            </a:r>
            <a:endParaRPr dirty="0">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353126069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86"/>
        <p:cNvGrpSpPr/>
        <p:nvPr/>
      </p:nvGrpSpPr>
      <p:grpSpPr>
        <a:xfrm>
          <a:off x="0" y="0"/>
          <a:ext cx="0" cy="0"/>
          <a:chOff x="0" y="0"/>
          <a:chExt cx="0" cy="0"/>
        </a:xfrm>
      </p:grpSpPr>
      <p:sp>
        <p:nvSpPr>
          <p:cNvPr id="187" name="Google Shape;187;p21"/>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 name="Google Shape;188;p21"/>
          <p:cNvSpPr/>
          <p:nvPr/>
        </p:nvSpPr>
        <p:spPr>
          <a:xfrm>
            <a:off x="0"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189" name="Google Shape;189;p21"/>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90" name="Google Shape;190;p21" descr="SSN Logo Vector (.EPS) Free Download"/>
          <p:cNvPicPr preferRelativeResize="0"/>
          <p:nvPr/>
        </p:nvPicPr>
        <p:blipFill rotWithShape="1">
          <a:blip r:embed="rId3">
            <a:alphaModFix/>
          </a:blip>
          <a:srcRect/>
          <a:stretch/>
        </p:blipFill>
        <p:spPr>
          <a:xfrm>
            <a:off x="10382865" y="6017342"/>
            <a:ext cx="1709917" cy="704133"/>
          </a:xfrm>
          <a:prstGeom prst="rect">
            <a:avLst/>
          </a:prstGeom>
          <a:noFill/>
          <a:ln>
            <a:noFill/>
          </a:ln>
        </p:spPr>
      </p:pic>
      <p:sp>
        <p:nvSpPr>
          <p:cNvPr id="192" name="Google Shape;192;p21"/>
          <p:cNvSpPr/>
          <p:nvPr/>
        </p:nvSpPr>
        <p:spPr>
          <a:xfrm>
            <a:off x="2293269" y="256462"/>
            <a:ext cx="1103074" cy="27849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600" b="1" dirty="0">
                <a:solidFill>
                  <a:schemeClr val="lt1"/>
                </a:solidFill>
                <a:latin typeface="Arial Rounded"/>
                <a:ea typeface="Arial Rounded"/>
                <a:cs typeface="Arial Rounded"/>
                <a:sym typeface="Arial Rounded"/>
              </a:rPr>
              <a:t>APP UI</a:t>
            </a:r>
            <a:endParaRPr sz="1600" dirty="0">
              <a:solidFill>
                <a:schemeClr val="lt1"/>
              </a:solidFill>
              <a:latin typeface="Calibri"/>
              <a:ea typeface="Calibri"/>
              <a:cs typeface="Calibri"/>
              <a:sym typeface="Calibri"/>
            </a:endParaRPr>
          </a:p>
        </p:txBody>
      </p:sp>
      <p:sp>
        <p:nvSpPr>
          <p:cNvPr id="16" name="Rounded Rectangle 15"/>
          <p:cNvSpPr/>
          <p:nvPr/>
        </p:nvSpPr>
        <p:spPr>
          <a:xfrm>
            <a:off x="1280659" y="782942"/>
            <a:ext cx="3126274" cy="59134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7" name="Picture 16"/>
          <p:cNvPicPr>
            <a:picLocks noChangeAspect="1"/>
          </p:cNvPicPr>
          <p:nvPr/>
        </p:nvPicPr>
        <p:blipFill>
          <a:blip r:embed="rId4"/>
          <a:stretch>
            <a:fillRect/>
          </a:stretch>
        </p:blipFill>
        <p:spPr>
          <a:xfrm>
            <a:off x="1280659" y="1209254"/>
            <a:ext cx="3111448" cy="200334"/>
          </a:xfrm>
          <a:prstGeom prst="rect">
            <a:avLst/>
          </a:prstGeom>
        </p:spPr>
      </p:pic>
      <p:pic>
        <p:nvPicPr>
          <p:cNvPr id="18" name="Picture 17"/>
          <p:cNvPicPr>
            <a:picLocks noChangeAspect="1"/>
          </p:cNvPicPr>
          <p:nvPr/>
        </p:nvPicPr>
        <p:blipFill>
          <a:blip r:embed="rId5"/>
          <a:stretch>
            <a:fillRect/>
          </a:stretch>
        </p:blipFill>
        <p:spPr>
          <a:xfrm>
            <a:off x="1280659" y="5992247"/>
            <a:ext cx="3090248" cy="247983"/>
          </a:xfrm>
          <a:prstGeom prst="rect">
            <a:avLst/>
          </a:prstGeom>
        </p:spPr>
      </p:pic>
      <p:pic>
        <p:nvPicPr>
          <p:cNvPr id="19" name="Picture 18"/>
          <p:cNvPicPr>
            <a:picLocks noChangeAspect="1"/>
          </p:cNvPicPr>
          <p:nvPr/>
        </p:nvPicPr>
        <p:blipFill>
          <a:blip r:embed="rId6"/>
          <a:stretch>
            <a:fillRect/>
          </a:stretch>
        </p:blipFill>
        <p:spPr>
          <a:xfrm>
            <a:off x="1295485" y="1409588"/>
            <a:ext cx="3075422" cy="4582659"/>
          </a:xfrm>
          <a:prstGeom prst="rect">
            <a:avLst/>
          </a:prstGeom>
        </p:spPr>
      </p:pic>
      <p:sp>
        <p:nvSpPr>
          <p:cNvPr id="24" name="Google Shape;192;p21"/>
          <p:cNvSpPr/>
          <p:nvPr/>
        </p:nvSpPr>
        <p:spPr>
          <a:xfrm>
            <a:off x="7374668" y="100105"/>
            <a:ext cx="2227301" cy="312713"/>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b="1" dirty="0">
                <a:solidFill>
                  <a:schemeClr val="lt1"/>
                </a:solidFill>
                <a:latin typeface="Arial Rounded"/>
                <a:ea typeface="Arial Rounded"/>
                <a:cs typeface="Arial Rounded"/>
                <a:sym typeface="Arial Rounded"/>
              </a:rPr>
              <a:t>APP INITIAL WORKING</a:t>
            </a:r>
            <a:endParaRPr dirty="0">
              <a:solidFill>
                <a:schemeClr val="lt1"/>
              </a:solidFill>
              <a:latin typeface="Calibri"/>
              <a:ea typeface="Calibri"/>
              <a:cs typeface="Calibri"/>
              <a:sym typeface="Calibri"/>
            </a:endParaRPr>
          </a:p>
        </p:txBody>
      </p:sp>
      <p:pic>
        <p:nvPicPr>
          <p:cNvPr id="25" name="Picture 24"/>
          <p:cNvPicPr>
            <a:picLocks noChangeAspect="1"/>
          </p:cNvPicPr>
          <p:nvPr/>
        </p:nvPicPr>
        <p:blipFill>
          <a:blip r:embed="rId7"/>
          <a:stretch>
            <a:fillRect/>
          </a:stretch>
        </p:blipFill>
        <p:spPr>
          <a:xfrm>
            <a:off x="6765216" y="462817"/>
            <a:ext cx="3446206" cy="6300827"/>
          </a:xfrm>
          <a:prstGeom prst="rect">
            <a:avLst/>
          </a:prstGeom>
        </p:spPr>
      </p:pic>
    </p:spTree>
    <p:extLst>
      <p:ext uri="{BB962C8B-B14F-4D97-AF65-F5344CB8AC3E}">
        <p14:creationId xmlns:p14="http://schemas.microsoft.com/office/powerpoint/2010/main" val="4883030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86"/>
        <p:cNvGrpSpPr/>
        <p:nvPr/>
      </p:nvGrpSpPr>
      <p:grpSpPr>
        <a:xfrm>
          <a:off x="0" y="0"/>
          <a:ext cx="0" cy="0"/>
          <a:chOff x="0" y="0"/>
          <a:chExt cx="0" cy="0"/>
        </a:xfrm>
      </p:grpSpPr>
      <p:sp>
        <p:nvSpPr>
          <p:cNvPr id="187" name="Google Shape;187;p21"/>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 name="Google Shape;188;p21"/>
          <p:cNvSpPr/>
          <p:nvPr/>
        </p:nvSpPr>
        <p:spPr>
          <a:xfrm>
            <a:off x="0"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189" name="Google Shape;189;p21"/>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90" name="Google Shape;190;p21" descr="SSN Logo Vector (.EPS) Free Download"/>
          <p:cNvPicPr preferRelativeResize="0"/>
          <p:nvPr/>
        </p:nvPicPr>
        <p:blipFill rotWithShape="1">
          <a:blip r:embed="rId3">
            <a:alphaModFix/>
          </a:blip>
          <a:srcRect/>
          <a:stretch/>
        </p:blipFill>
        <p:spPr>
          <a:xfrm>
            <a:off x="10960181" y="6268065"/>
            <a:ext cx="1132601" cy="453410"/>
          </a:xfrm>
          <a:prstGeom prst="rect">
            <a:avLst/>
          </a:prstGeom>
          <a:noFill/>
          <a:ln>
            <a:noFill/>
          </a:ln>
        </p:spPr>
      </p:pic>
      <p:sp>
        <p:nvSpPr>
          <p:cNvPr id="192" name="Google Shape;192;p21"/>
          <p:cNvSpPr/>
          <p:nvPr/>
        </p:nvSpPr>
        <p:spPr>
          <a:xfrm>
            <a:off x="2883950" y="81826"/>
            <a:ext cx="5461764" cy="485344"/>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2400" b="1" dirty="0">
                <a:solidFill>
                  <a:schemeClr val="lt1"/>
                </a:solidFill>
                <a:latin typeface="Arial Rounded"/>
                <a:ea typeface="Calibri"/>
                <a:cs typeface="Calibri"/>
                <a:sym typeface="Arial Rounded"/>
              </a:rPr>
              <a:t>OVERALL APP UI DEVELOPED</a:t>
            </a:r>
            <a:endParaRPr sz="2400" dirty="0">
              <a:solidFill>
                <a:schemeClr val="lt1"/>
              </a:solidFill>
              <a:latin typeface="Calibri"/>
              <a:ea typeface="Calibri"/>
              <a:cs typeface="Calibri"/>
              <a:sym typeface="Calibri"/>
            </a:endParaRPr>
          </a:p>
        </p:txBody>
      </p:sp>
      <p:pic>
        <p:nvPicPr>
          <p:cNvPr id="2" name="Picture 1"/>
          <p:cNvPicPr>
            <a:picLocks noChangeAspect="1"/>
          </p:cNvPicPr>
          <p:nvPr/>
        </p:nvPicPr>
        <p:blipFill>
          <a:blip r:embed="rId4"/>
          <a:stretch>
            <a:fillRect/>
          </a:stretch>
        </p:blipFill>
        <p:spPr>
          <a:xfrm>
            <a:off x="133011" y="648995"/>
            <a:ext cx="10735876" cy="6072480"/>
          </a:xfrm>
          <a:prstGeom prst="rect">
            <a:avLst/>
          </a:prstGeom>
        </p:spPr>
      </p:pic>
    </p:spTree>
    <p:extLst>
      <p:ext uri="{BB962C8B-B14F-4D97-AF65-F5344CB8AC3E}">
        <p14:creationId xmlns:p14="http://schemas.microsoft.com/office/powerpoint/2010/main" val="23150318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86"/>
        <p:cNvGrpSpPr/>
        <p:nvPr/>
      </p:nvGrpSpPr>
      <p:grpSpPr>
        <a:xfrm>
          <a:off x="0" y="0"/>
          <a:ext cx="0" cy="0"/>
          <a:chOff x="0" y="0"/>
          <a:chExt cx="0" cy="0"/>
        </a:xfrm>
      </p:grpSpPr>
      <p:sp>
        <p:nvSpPr>
          <p:cNvPr id="187" name="Google Shape;187;p21"/>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 name="Google Shape;188;p21"/>
          <p:cNvSpPr/>
          <p:nvPr/>
        </p:nvSpPr>
        <p:spPr>
          <a:xfrm>
            <a:off x="0"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 name="Google Shape;189;p21"/>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90" name="Google Shape;190;p21" descr="SSN Logo Vector (.EPS) Free Download"/>
          <p:cNvPicPr preferRelativeResize="0"/>
          <p:nvPr/>
        </p:nvPicPr>
        <p:blipFill rotWithShape="1">
          <a:blip r:embed="rId3">
            <a:alphaModFix/>
          </a:blip>
          <a:srcRect/>
          <a:stretch/>
        </p:blipFill>
        <p:spPr>
          <a:xfrm>
            <a:off x="9827581" y="5747439"/>
            <a:ext cx="2265201" cy="974036"/>
          </a:xfrm>
          <a:prstGeom prst="rect">
            <a:avLst/>
          </a:prstGeom>
          <a:noFill/>
          <a:ln>
            <a:noFill/>
          </a:ln>
        </p:spPr>
      </p:pic>
      <p:sp>
        <p:nvSpPr>
          <p:cNvPr id="191" name="Google Shape;191;p21"/>
          <p:cNvSpPr txBox="1"/>
          <p:nvPr/>
        </p:nvSpPr>
        <p:spPr>
          <a:xfrm>
            <a:off x="1719451" y="1242854"/>
            <a:ext cx="8347851" cy="3139321"/>
          </a:xfrm>
          <a:prstGeom prst="rect">
            <a:avLst/>
          </a:prstGeom>
          <a:noFill/>
          <a:ln>
            <a:noFill/>
          </a:ln>
        </p:spPr>
        <p:txBody>
          <a:bodyPr spcFirstLastPara="1" wrap="square" lIns="91425" tIns="45700" rIns="91425" bIns="45700" anchor="t" anchorCtr="0">
            <a:noAutofit/>
          </a:bodyPr>
          <a:lstStyle/>
          <a:p>
            <a:pPr marL="457200" marR="0" lvl="0" indent="-457200" algn="l" rtl="0">
              <a:spcBef>
                <a:spcPts val="0"/>
              </a:spcBef>
              <a:spcAft>
                <a:spcPts val="0"/>
              </a:spcAft>
              <a:buClr>
                <a:schemeClr val="lt1"/>
              </a:buClr>
              <a:buSzPts val="1800"/>
              <a:buFont typeface="Arial" panose="020B0604020202020204" pitchFamily="34" charset="0"/>
              <a:buChar char="•"/>
            </a:pPr>
            <a:r>
              <a:rPr lang="en-IN" sz="2000" dirty="0">
                <a:solidFill>
                  <a:schemeClr val="lt1"/>
                </a:solidFill>
                <a:latin typeface="Calibri"/>
                <a:ea typeface="Calibri"/>
                <a:cs typeface="Calibri"/>
                <a:sym typeface="Calibri"/>
              </a:rPr>
              <a:t>The Social Distancing Monitoring Program has been successfully implemented for a </a:t>
            </a:r>
            <a:r>
              <a:rPr lang="en-IN" sz="2000" b="1" dirty="0">
                <a:solidFill>
                  <a:schemeClr val="accent2">
                    <a:lumMod val="60000"/>
                    <a:lumOff val="40000"/>
                  </a:schemeClr>
                </a:solidFill>
                <a:latin typeface="Calibri"/>
                <a:ea typeface="Calibri"/>
                <a:cs typeface="Calibri"/>
                <a:sym typeface="Calibri"/>
              </a:rPr>
              <a:t>recorded video sample</a:t>
            </a:r>
            <a:r>
              <a:rPr lang="en-IN" sz="2000" dirty="0">
                <a:solidFill>
                  <a:schemeClr val="accent2">
                    <a:lumMod val="60000"/>
                    <a:lumOff val="40000"/>
                  </a:schemeClr>
                </a:solidFill>
                <a:latin typeface="Calibri"/>
                <a:ea typeface="Calibri"/>
                <a:cs typeface="Calibri"/>
                <a:sym typeface="Calibri"/>
              </a:rPr>
              <a:t> </a:t>
            </a:r>
            <a:r>
              <a:rPr lang="en-IN" sz="2000" dirty="0">
                <a:solidFill>
                  <a:schemeClr val="bg1"/>
                </a:solidFill>
                <a:latin typeface="Calibri"/>
                <a:ea typeface="Calibri"/>
                <a:cs typeface="Calibri"/>
                <a:sym typeface="Calibri"/>
              </a:rPr>
              <a:t>and is displayed.</a:t>
            </a:r>
          </a:p>
          <a:p>
            <a:pPr marL="457200" indent="-457200">
              <a:buClr>
                <a:schemeClr val="lt1"/>
              </a:buClr>
              <a:buSzPts val="1800"/>
              <a:buFont typeface="Arial" panose="020B0604020202020204" pitchFamily="34" charset="0"/>
              <a:buChar char="•"/>
            </a:pPr>
            <a:r>
              <a:rPr lang="en-IN" sz="2000" dirty="0">
                <a:solidFill>
                  <a:schemeClr val="lt1"/>
                </a:solidFill>
                <a:latin typeface="Calibri"/>
                <a:ea typeface="Calibri"/>
                <a:cs typeface="Calibri"/>
                <a:sym typeface="Calibri"/>
              </a:rPr>
              <a:t>The Social Distancing Monitoring Program has been successfully implemented for a </a:t>
            </a:r>
            <a:r>
              <a:rPr lang="en-IN" sz="2000" b="1" dirty="0">
                <a:solidFill>
                  <a:schemeClr val="accent2">
                    <a:lumMod val="60000"/>
                    <a:lumOff val="40000"/>
                  </a:schemeClr>
                </a:solidFill>
                <a:latin typeface="Calibri"/>
                <a:ea typeface="Calibri"/>
                <a:cs typeface="Calibri"/>
                <a:sym typeface="Calibri"/>
              </a:rPr>
              <a:t>PC Webcam </a:t>
            </a:r>
            <a:r>
              <a:rPr lang="en-IN" sz="2000" dirty="0">
                <a:solidFill>
                  <a:schemeClr val="bg1"/>
                </a:solidFill>
                <a:latin typeface="Calibri"/>
                <a:ea typeface="Calibri"/>
                <a:cs typeface="Calibri"/>
                <a:sym typeface="Calibri"/>
              </a:rPr>
              <a:t>and is displayed.</a:t>
            </a:r>
          </a:p>
          <a:p>
            <a:pPr marL="457200" indent="-457200">
              <a:buClr>
                <a:schemeClr val="lt1"/>
              </a:buClr>
              <a:buSzPts val="1800"/>
              <a:buFont typeface="Arial" panose="020B0604020202020204" pitchFamily="34" charset="0"/>
              <a:buChar char="•"/>
            </a:pPr>
            <a:r>
              <a:rPr lang="en-IN" sz="2000" dirty="0">
                <a:solidFill>
                  <a:schemeClr val="bg1"/>
                </a:solidFill>
                <a:latin typeface="Calibri"/>
                <a:ea typeface="Calibri"/>
                <a:cs typeface="Calibri"/>
                <a:sym typeface="Calibri"/>
              </a:rPr>
              <a:t>The </a:t>
            </a:r>
            <a:r>
              <a:rPr lang="en-IN" sz="2000" b="1" dirty="0">
                <a:solidFill>
                  <a:schemeClr val="accent2">
                    <a:lumMod val="60000"/>
                    <a:lumOff val="40000"/>
                  </a:schemeClr>
                </a:solidFill>
                <a:latin typeface="Calibri"/>
                <a:ea typeface="Calibri"/>
                <a:cs typeface="Calibri"/>
                <a:sym typeface="Calibri"/>
              </a:rPr>
              <a:t>App UI </a:t>
            </a:r>
            <a:r>
              <a:rPr lang="en-IN" sz="2000" dirty="0">
                <a:solidFill>
                  <a:schemeClr val="bg1"/>
                </a:solidFill>
                <a:latin typeface="Calibri"/>
                <a:ea typeface="Calibri"/>
                <a:cs typeface="Calibri"/>
                <a:sym typeface="Calibri"/>
              </a:rPr>
              <a:t>has been designed and is shown.</a:t>
            </a:r>
          </a:p>
          <a:p>
            <a:pPr marL="457200" marR="0" lvl="0" indent="-457200" algn="l" rtl="0">
              <a:spcBef>
                <a:spcPts val="0"/>
              </a:spcBef>
              <a:spcAft>
                <a:spcPts val="0"/>
              </a:spcAft>
              <a:buClr>
                <a:schemeClr val="lt1"/>
              </a:buClr>
              <a:buSzPts val="1800"/>
              <a:buFont typeface="Arial" panose="020B0604020202020204" pitchFamily="34" charset="0"/>
              <a:buChar char="•"/>
            </a:pPr>
            <a:r>
              <a:rPr lang="en-IN" sz="2000" dirty="0">
                <a:solidFill>
                  <a:schemeClr val="lt1"/>
                </a:solidFill>
                <a:latin typeface="Calibri"/>
                <a:ea typeface="Calibri"/>
                <a:cs typeface="Calibri"/>
                <a:sym typeface="Calibri"/>
              </a:rPr>
              <a:t>The Deep Learning Code (Social Distance Monitoring) is </a:t>
            </a:r>
            <a:r>
              <a:rPr lang="en-IN" sz="2000" b="1" dirty="0">
                <a:solidFill>
                  <a:schemeClr val="accent2">
                    <a:lumMod val="60000"/>
                    <a:lumOff val="40000"/>
                  </a:schemeClr>
                </a:solidFill>
                <a:latin typeface="Calibri"/>
                <a:ea typeface="Calibri"/>
                <a:cs typeface="Calibri"/>
                <a:sym typeface="Calibri"/>
              </a:rPr>
              <a:t>incorporated </a:t>
            </a:r>
            <a:r>
              <a:rPr lang="en-IN" sz="2000" dirty="0">
                <a:solidFill>
                  <a:schemeClr val="lt1"/>
                </a:solidFill>
                <a:latin typeface="Calibri"/>
                <a:ea typeface="Calibri"/>
                <a:cs typeface="Calibri"/>
                <a:sym typeface="Calibri"/>
              </a:rPr>
              <a:t>with the </a:t>
            </a:r>
            <a:r>
              <a:rPr lang="en-IN" sz="2000" dirty="0">
                <a:solidFill>
                  <a:schemeClr val="bg1"/>
                </a:solidFill>
                <a:latin typeface="Calibri"/>
                <a:ea typeface="Calibri"/>
                <a:cs typeface="Calibri"/>
                <a:sym typeface="Calibri"/>
              </a:rPr>
              <a:t>App UI</a:t>
            </a:r>
            <a:r>
              <a:rPr lang="en-IN" sz="2000" b="1" dirty="0">
                <a:solidFill>
                  <a:schemeClr val="accent2"/>
                </a:solidFill>
                <a:latin typeface="Calibri"/>
                <a:ea typeface="Calibri"/>
                <a:cs typeface="Calibri"/>
                <a:sym typeface="Calibri"/>
              </a:rPr>
              <a:t> </a:t>
            </a:r>
            <a:r>
              <a:rPr lang="en-IN" sz="2000" dirty="0">
                <a:solidFill>
                  <a:schemeClr val="lt1"/>
                </a:solidFill>
                <a:latin typeface="Calibri"/>
                <a:ea typeface="Calibri"/>
                <a:cs typeface="Calibri"/>
                <a:sym typeface="Calibri"/>
              </a:rPr>
              <a:t>Designed and is displayed.</a:t>
            </a:r>
            <a:endParaRPr sz="2000" b="1" dirty="0">
              <a:solidFill>
                <a:schemeClr val="accent2">
                  <a:lumMod val="60000"/>
                  <a:lumOff val="40000"/>
                </a:schemeClr>
              </a:solidFill>
              <a:latin typeface="Calibri"/>
              <a:ea typeface="Calibri"/>
              <a:cs typeface="Calibri"/>
              <a:sym typeface="Calibri"/>
            </a:endParaRPr>
          </a:p>
        </p:txBody>
      </p:sp>
      <p:sp>
        <p:nvSpPr>
          <p:cNvPr id="192" name="Google Shape;192;p21"/>
          <p:cNvSpPr/>
          <p:nvPr/>
        </p:nvSpPr>
        <p:spPr>
          <a:xfrm>
            <a:off x="1922074" y="748980"/>
            <a:ext cx="4234397" cy="3678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600" b="1" dirty="0">
                <a:solidFill>
                  <a:schemeClr val="lt1"/>
                </a:solidFill>
                <a:latin typeface="Arial Rounded"/>
                <a:ea typeface="Arial Rounded"/>
                <a:cs typeface="Arial Rounded"/>
                <a:sym typeface="Arial Rounded"/>
              </a:rPr>
              <a:t>WORK DONE – 3</a:t>
            </a:r>
            <a:r>
              <a:rPr lang="en-IN" sz="1600" b="1" baseline="30000" dirty="0">
                <a:solidFill>
                  <a:schemeClr val="lt1"/>
                </a:solidFill>
                <a:latin typeface="Arial Rounded"/>
                <a:ea typeface="Arial Rounded"/>
                <a:cs typeface="Arial Rounded"/>
                <a:sym typeface="Arial Rounded"/>
              </a:rPr>
              <a:t>rd</a:t>
            </a:r>
            <a:r>
              <a:rPr lang="en-IN" sz="1600" b="1" dirty="0">
                <a:solidFill>
                  <a:schemeClr val="lt1"/>
                </a:solidFill>
                <a:latin typeface="Arial Rounded"/>
                <a:ea typeface="Arial Rounded"/>
                <a:cs typeface="Arial Rounded"/>
                <a:sym typeface="Arial Rounded"/>
              </a:rPr>
              <a:t> Round of Evaluation</a:t>
            </a:r>
            <a:endParaRPr sz="1600" dirty="0">
              <a:solidFill>
                <a:schemeClr val="lt1"/>
              </a:solidFill>
              <a:latin typeface="Calibri"/>
              <a:ea typeface="Calibri"/>
              <a:cs typeface="Calibri"/>
              <a:sym typeface="Calibri"/>
            </a:endParaRPr>
          </a:p>
        </p:txBody>
      </p:sp>
      <p:sp>
        <p:nvSpPr>
          <p:cNvPr id="8" name="Google Shape;192;p21"/>
          <p:cNvSpPr/>
          <p:nvPr/>
        </p:nvSpPr>
        <p:spPr>
          <a:xfrm>
            <a:off x="2028049" y="4014338"/>
            <a:ext cx="3412731" cy="3678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600" b="1" dirty="0">
                <a:solidFill>
                  <a:schemeClr val="lt1"/>
                </a:solidFill>
                <a:latin typeface="Arial Rounded"/>
                <a:ea typeface="Arial Rounded"/>
                <a:cs typeface="Arial Rounded"/>
                <a:sym typeface="Arial Rounded"/>
              </a:rPr>
              <a:t>TO BE DONE by Next Evaluation</a:t>
            </a:r>
            <a:endParaRPr sz="1600" dirty="0">
              <a:solidFill>
                <a:schemeClr val="lt1"/>
              </a:solidFill>
              <a:latin typeface="Calibri"/>
              <a:ea typeface="Calibri"/>
              <a:cs typeface="Calibri"/>
              <a:sym typeface="Calibri"/>
            </a:endParaRPr>
          </a:p>
        </p:txBody>
      </p:sp>
      <p:sp>
        <p:nvSpPr>
          <p:cNvPr id="2" name="Rectangle 1"/>
          <p:cNvSpPr/>
          <p:nvPr/>
        </p:nvSpPr>
        <p:spPr>
          <a:xfrm>
            <a:off x="1820936" y="4508212"/>
            <a:ext cx="8246366" cy="1323439"/>
          </a:xfrm>
          <a:prstGeom prst="rect">
            <a:avLst/>
          </a:prstGeom>
        </p:spPr>
        <p:txBody>
          <a:bodyPr wrap="square">
            <a:spAutoFit/>
          </a:bodyPr>
          <a:lstStyle/>
          <a:p>
            <a:pPr marL="342900" lvl="0" indent="-342900">
              <a:buClr>
                <a:schemeClr val="lt1"/>
              </a:buClr>
              <a:buSzPts val="1800"/>
              <a:buFont typeface="Arial" panose="020B0604020202020204" pitchFamily="34" charset="0"/>
              <a:buChar char="•"/>
            </a:pPr>
            <a:r>
              <a:rPr lang="en-IN" sz="2000" dirty="0">
                <a:solidFill>
                  <a:schemeClr val="lt1"/>
                </a:solidFill>
                <a:latin typeface="Calibri"/>
                <a:ea typeface="Calibri"/>
                <a:cs typeface="Calibri"/>
                <a:sym typeface="Calibri"/>
              </a:rPr>
              <a:t>To work on developing the </a:t>
            </a:r>
            <a:r>
              <a:rPr lang="en-IN" sz="2000" b="1" dirty="0" err="1">
                <a:solidFill>
                  <a:schemeClr val="accent2">
                    <a:lumMod val="60000"/>
                    <a:lumOff val="40000"/>
                  </a:schemeClr>
                </a:solidFill>
                <a:latin typeface="Calibri"/>
                <a:ea typeface="Calibri"/>
                <a:cs typeface="Calibri"/>
                <a:sym typeface="Calibri"/>
              </a:rPr>
              <a:t>apk</a:t>
            </a:r>
            <a:r>
              <a:rPr lang="en-IN" sz="2000" b="1" dirty="0">
                <a:solidFill>
                  <a:schemeClr val="accent2">
                    <a:lumMod val="60000"/>
                    <a:lumOff val="40000"/>
                  </a:schemeClr>
                </a:solidFill>
                <a:latin typeface="Calibri"/>
                <a:ea typeface="Calibri"/>
                <a:cs typeface="Calibri"/>
                <a:sym typeface="Calibri"/>
              </a:rPr>
              <a:t> </a:t>
            </a:r>
            <a:r>
              <a:rPr lang="en-IN" sz="2000" dirty="0">
                <a:solidFill>
                  <a:schemeClr val="lt1"/>
                </a:solidFill>
                <a:latin typeface="Calibri"/>
                <a:ea typeface="Calibri"/>
                <a:cs typeface="Calibri"/>
                <a:sym typeface="Calibri"/>
              </a:rPr>
              <a:t>file and importing the app to our mobile phones.</a:t>
            </a:r>
          </a:p>
          <a:p>
            <a:pPr marL="342900" lvl="0" indent="-342900">
              <a:buClr>
                <a:schemeClr val="lt1"/>
              </a:buClr>
              <a:buSzPts val="1800"/>
              <a:buFont typeface="Arial" panose="020B0604020202020204" pitchFamily="34" charset="0"/>
              <a:buChar char="•"/>
            </a:pPr>
            <a:r>
              <a:rPr lang="en-IN" sz="2000" dirty="0">
                <a:solidFill>
                  <a:schemeClr val="lt1"/>
                </a:solidFill>
                <a:latin typeface="Calibri"/>
                <a:ea typeface="Calibri"/>
                <a:cs typeface="Calibri"/>
                <a:sym typeface="Calibri"/>
              </a:rPr>
              <a:t>To </a:t>
            </a:r>
            <a:r>
              <a:rPr lang="en-IN" sz="2000" b="1" dirty="0">
                <a:solidFill>
                  <a:schemeClr val="accent2">
                    <a:lumMod val="60000"/>
                    <a:lumOff val="40000"/>
                  </a:schemeClr>
                </a:solidFill>
                <a:latin typeface="Calibri"/>
                <a:ea typeface="Calibri"/>
                <a:cs typeface="Calibri"/>
                <a:sym typeface="Calibri"/>
              </a:rPr>
              <a:t>fine-tune </a:t>
            </a:r>
            <a:r>
              <a:rPr lang="en-IN" sz="2000" dirty="0">
                <a:solidFill>
                  <a:schemeClr val="lt1"/>
                </a:solidFill>
                <a:latin typeface="Calibri"/>
                <a:ea typeface="Calibri"/>
                <a:cs typeface="Calibri"/>
                <a:sym typeface="Calibri"/>
              </a:rPr>
              <a:t>the App UI for more easy usage.</a:t>
            </a:r>
          </a:p>
          <a:p>
            <a:pPr marL="342900" lvl="0" indent="-342900">
              <a:buClr>
                <a:schemeClr val="lt1"/>
              </a:buClr>
              <a:buSzPts val="1800"/>
              <a:buFont typeface="Arial" panose="020B0604020202020204" pitchFamily="34" charset="0"/>
              <a:buChar char="•"/>
            </a:pPr>
            <a:endParaRPr lang="en-IN" sz="2000" dirty="0">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6259585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09"/>
        <p:cNvGrpSpPr/>
        <p:nvPr/>
      </p:nvGrpSpPr>
      <p:grpSpPr>
        <a:xfrm>
          <a:off x="0" y="0"/>
          <a:ext cx="0" cy="0"/>
          <a:chOff x="0" y="0"/>
          <a:chExt cx="0" cy="0"/>
        </a:xfrm>
      </p:grpSpPr>
      <p:sp>
        <p:nvSpPr>
          <p:cNvPr id="110" name="Google Shape;110;p16"/>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1" name="Google Shape;111;p16"/>
          <p:cNvSpPr/>
          <p:nvPr/>
        </p:nvSpPr>
        <p:spPr>
          <a:xfrm>
            <a:off x="0"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112" name="Google Shape;112;p16"/>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pic>
        <p:nvPicPr>
          <p:cNvPr id="113" name="Google Shape;113;p16" descr="SSN Logo Vector (.EPS) Free Download"/>
          <p:cNvPicPr preferRelativeResize="0"/>
          <p:nvPr/>
        </p:nvPicPr>
        <p:blipFill rotWithShape="1">
          <a:blip r:embed="rId3">
            <a:alphaModFix/>
          </a:blip>
          <a:srcRect/>
          <a:stretch/>
        </p:blipFill>
        <p:spPr>
          <a:xfrm>
            <a:off x="9827581" y="5747439"/>
            <a:ext cx="2265201" cy="974036"/>
          </a:xfrm>
          <a:prstGeom prst="rect">
            <a:avLst/>
          </a:prstGeom>
          <a:noFill/>
          <a:ln>
            <a:noFill/>
          </a:ln>
        </p:spPr>
      </p:pic>
      <p:sp>
        <p:nvSpPr>
          <p:cNvPr id="114" name="Google Shape;11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solidFill>
                  <a:schemeClr val="lt1"/>
                </a:solidFill>
              </a:rPr>
              <a:t>2</a:t>
            </a:fld>
            <a:endParaRPr>
              <a:solidFill>
                <a:schemeClr val="lt1"/>
              </a:solidFill>
            </a:endParaRPr>
          </a:p>
        </p:txBody>
      </p:sp>
      <p:sp>
        <p:nvSpPr>
          <p:cNvPr id="115" name="Google Shape;115;p16"/>
          <p:cNvSpPr txBox="1"/>
          <p:nvPr/>
        </p:nvSpPr>
        <p:spPr>
          <a:xfrm>
            <a:off x="1592703" y="1722790"/>
            <a:ext cx="10009231" cy="3170099"/>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lt1"/>
              </a:buClr>
              <a:buSzPts val="2000"/>
              <a:buFont typeface="Arial"/>
              <a:buChar char="•"/>
            </a:pPr>
            <a:r>
              <a:rPr lang="en-IN" sz="2400" dirty="0">
                <a:solidFill>
                  <a:schemeClr val="lt1"/>
                </a:solidFill>
                <a:latin typeface="Calibri"/>
                <a:ea typeface="Calibri"/>
                <a:cs typeface="Calibri"/>
                <a:sym typeface="Calibri"/>
              </a:rPr>
              <a:t>Due to COVID-19, people are forced to maintain a sufficient amount of distance between each other to prevent the spread of this deadly virus. </a:t>
            </a:r>
            <a:endParaRPr sz="2400" dirty="0"/>
          </a:p>
          <a:p>
            <a:pPr marL="342900" marR="0" lvl="0" indent="-342900" algn="l" rtl="0">
              <a:spcBef>
                <a:spcPts val="0"/>
              </a:spcBef>
              <a:spcAft>
                <a:spcPts val="0"/>
              </a:spcAft>
              <a:buClr>
                <a:schemeClr val="lt1"/>
              </a:buClr>
              <a:buSzPts val="2000"/>
              <a:buFont typeface="Arial"/>
              <a:buChar char="•"/>
            </a:pPr>
            <a:r>
              <a:rPr lang="en-IN" sz="2400" dirty="0">
                <a:solidFill>
                  <a:schemeClr val="lt1"/>
                </a:solidFill>
                <a:latin typeface="Calibri"/>
                <a:ea typeface="Calibri"/>
                <a:cs typeface="Calibri"/>
                <a:sym typeface="Calibri"/>
              </a:rPr>
              <a:t>Social Distancing has proven to be a successful method in containing the spread of COVID-19. </a:t>
            </a:r>
            <a:endParaRPr sz="2400" dirty="0"/>
          </a:p>
          <a:p>
            <a:pPr marL="342900" marR="0" lvl="0" indent="-342900" algn="l" rtl="0">
              <a:spcBef>
                <a:spcPts val="0"/>
              </a:spcBef>
              <a:spcAft>
                <a:spcPts val="0"/>
              </a:spcAft>
              <a:buClr>
                <a:schemeClr val="lt1"/>
              </a:buClr>
              <a:buSzPts val="2000"/>
              <a:buFont typeface="Arial"/>
              <a:buChar char="•"/>
            </a:pPr>
            <a:r>
              <a:rPr lang="en-IN" sz="2400" dirty="0">
                <a:solidFill>
                  <a:schemeClr val="lt1"/>
                </a:solidFill>
                <a:latin typeface="Calibri"/>
                <a:ea typeface="Calibri"/>
                <a:cs typeface="Calibri"/>
                <a:sym typeface="Calibri"/>
              </a:rPr>
              <a:t>Tracking and Monitoring the practice of Social Distancing in public areas such as malls, theatre halls and shops has become increasingly important to control the spread.</a:t>
            </a:r>
            <a:endParaRPr sz="2400" dirty="0"/>
          </a:p>
          <a:p>
            <a:pPr marL="342900" lvl="0" indent="-342900">
              <a:buClr>
                <a:schemeClr val="lt1"/>
              </a:buClr>
              <a:buSzPts val="2000"/>
              <a:buFont typeface="Arial"/>
              <a:buChar char="•"/>
            </a:pPr>
            <a:r>
              <a:rPr lang="en-IN" sz="2400" dirty="0">
                <a:solidFill>
                  <a:schemeClr val="lt1"/>
                </a:solidFill>
                <a:latin typeface="Calibri"/>
                <a:ea typeface="Calibri"/>
                <a:cs typeface="Calibri"/>
                <a:sym typeface="Calibri"/>
              </a:rPr>
              <a:t> An app to monitor Social Distancing in public places would be helpful in controlling its spread and giving an output result by counting the number of people not adhering to it in that area.</a:t>
            </a:r>
            <a:endParaRPr sz="2400" dirty="0"/>
          </a:p>
        </p:txBody>
      </p:sp>
      <p:sp>
        <p:nvSpPr>
          <p:cNvPr id="116" name="Google Shape;116;p16"/>
          <p:cNvSpPr/>
          <p:nvPr/>
        </p:nvSpPr>
        <p:spPr>
          <a:xfrm>
            <a:off x="3372764" y="492442"/>
            <a:ext cx="5237836" cy="6214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3200" b="1" dirty="0">
                <a:solidFill>
                  <a:schemeClr val="lt1"/>
                </a:solidFill>
                <a:latin typeface="Arial Rounded"/>
                <a:ea typeface="Arial Rounded"/>
                <a:cs typeface="Arial Rounded"/>
                <a:sym typeface="Arial Rounded"/>
              </a:rPr>
              <a:t>ABSTRACT and IDEA</a:t>
            </a:r>
            <a:endParaRPr sz="3200" b="1" dirty="0">
              <a:solidFill>
                <a:schemeClr val="lt1"/>
              </a:solidFill>
              <a:latin typeface="Arial Rounded"/>
              <a:ea typeface="Arial Rounded"/>
              <a:cs typeface="Arial Rounded"/>
              <a:sym typeface="Arial Rounded"/>
            </a:endParaRPr>
          </a:p>
        </p:txBody>
      </p:sp>
      <p:sp>
        <p:nvSpPr>
          <p:cNvPr id="9" name="Rectangle 8"/>
          <p:cNvSpPr/>
          <p:nvPr/>
        </p:nvSpPr>
        <p:spPr>
          <a:xfrm>
            <a:off x="0" y="6131126"/>
            <a:ext cx="9827581" cy="707886"/>
          </a:xfrm>
          <a:prstGeom prst="rect">
            <a:avLst/>
          </a:prstGeom>
        </p:spPr>
        <p:txBody>
          <a:bodyPr wrap="square">
            <a:spAutoFit/>
          </a:bodyPr>
          <a:lstStyle/>
          <a:p>
            <a:pPr lvl="0">
              <a:buClr>
                <a:schemeClr val="lt1"/>
              </a:buClr>
              <a:buSzPts val="2000"/>
            </a:pPr>
            <a:r>
              <a:rPr lang="en-IN" sz="2000" b="1" dirty="0">
                <a:solidFill>
                  <a:srgbClr val="FF0000"/>
                </a:solidFill>
                <a:latin typeface="Calibri"/>
                <a:ea typeface="Calibri"/>
                <a:cs typeface="Calibri"/>
                <a:sym typeface="Calibri"/>
              </a:rPr>
              <a:t>DISCLAIMER: </a:t>
            </a:r>
            <a:r>
              <a:rPr lang="en-IN" sz="2000" dirty="0">
                <a:solidFill>
                  <a:schemeClr val="lt1"/>
                </a:solidFill>
                <a:latin typeface="Calibri"/>
                <a:ea typeface="Calibri"/>
                <a:cs typeface="Calibri"/>
                <a:sym typeface="Calibri"/>
              </a:rPr>
              <a:t>This is not a Social Distancing app that notifies individuals on Social Distancing Violation. It is meant only to be used  for Monitoring Purposes. </a:t>
            </a:r>
            <a:endParaRPr lang="en-IN" sz="2000" dirty="0"/>
          </a:p>
        </p:txBody>
      </p:sp>
      <p:sp>
        <p:nvSpPr>
          <p:cNvPr id="10" name="Rounded Rectangle 9"/>
          <p:cNvSpPr/>
          <p:nvPr/>
        </p:nvSpPr>
        <p:spPr>
          <a:xfrm>
            <a:off x="1407886" y="1546688"/>
            <a:ext cx="10378867" cy="4064226"/>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09"/>
        <p:cNvGrpSpPr/>
        <p:nvPr/>
      </p:nvGrpSpPr>
      <p:grpSpPr>
        <a:xfrm>
          <a:off x="0" y="0"/>
          <a:ext cx="0" cy="0"/>
          <a:chOff x="0" y="0"/>
          <a:chExt cx="0" cy="0"/>
        </a:xfrm>
      </p:grpSpPr>
      <p:sp>
        <p:nvSpPr>
          <p:cNvPr id="110" name="Google Shape;110;p16"/>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1" name="Google Shape;111;p16"/>
          <p:cNvSpPr/>
          <p:nvPr/>
        </p:nvSpPr>
        <p:spPr>
          <a:xfrm>
            <a:off x="54377"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112" name="Google Shape;112;p16"/>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13" name="Google Shape;113;p16" descr="SSN Logo Vector (.EPS) Free Download"/>
          <p:cNvPicPr preferRelativeResize="0"/>
          <p:nvPr/>
        </p:nvPicPr>
        <p:blipFill rotWithShape="1">
          <a:blip r:embed="rId3">
            <a:alphaModFix/>
          </a:blip>
          <a:srcRect/>
          <a:stretch/>
        </p:blipFill>
        <p:spPr>
          <a:xfrm>
            <a:off x="9827581" y="5747439"/>
            <a:ext cx="2265201" cy="974036"/>
          </a:xfrm>
          <a:prstGeom prst="rect">
            <a:avLst/>
          </a:prstGeom>
          <a:noFill/>
          <a:ln>
            <a:noFill/>
          </a:ln>
        </p:spPr>
      </p:pic>
      <p:sp>
        <p:nvSpPr>
          <p:cNvPr id="114" name="Google Shape;11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solidFill>
                  <a:schemeClr val="lt1"/>
                </a:solidFill>
              </a:rPr>
              <a:t>3</a:t>
            </a:fld>
            <a:endParaRPr dirty="0">
              <a:solidFill>
                <a:schemeClr val="lt1"/>
              </a:solidFill>
            </a:endParaRPr>
          </a:p>
        </p:txBody>
      </p:sp>
      <p:sp>
        <p:nvSpPr>
          <p:cNvPr id="115" name="Google Shape;115;p16"/>
          <p:cNvSpPr txBox="1"/>
          <p:nvPr/>
        </p:nvSpPr>
        <p:spPr>
          <a:xfrm>
            <a:off x="1934946" y="1581702"/>
            <a:ext cx="8514436" cy="3170099"/>
          </a:xfrm>
          <a:prstGeom prst="rect">
            <a:avLst/>
          </a:prstGeom>
          <a:noFill/>
          <a:ln>
            <a:noFill/>
          </a:ln>
        </p:spPr>
        <p:txBody>
          <a:bodyPr spcFirstLastPara="1" wrap="square" lIns="91425" tIns="45700" rIns="91425" bIns="45700" anchor="t" anchorCtr="0">
            <a:noAutofit/>
          </a:bodyPr>
          <a:lstStyle/>
          <a:p>
            <a:pPr lvl="0" algn="ctr"/>
            <a:r>
              <a:rPr lang="en-IN" sz="2400" b="1" dirty="0">
                <a:solidFill>
                  <a:schemeClr val="lt1"/>
                </a:solidFill>
                <a:latin typeface="Calibri"/>
                <a:ea typeface="Calibri"/>
                <a:cs typeface="Calibri"/>
                <a:sym typeface="Calibri"/>
              </a:rPr>
              <a:t>Software and Frameworks Used </a:t>
            </a:r>
            <a:endParaRPr lang="en-IN" sz="2400" b="1" dirty="0"/>
          </a:p>
          <a:p>
            <a:pPr marL="285750" lvl="0" indent="-285750">
              <a:buClr>
                <a:schemeClr val="lt1"/>
              </a:buClr>
              <a:buSzPts val="1800"/>
              <a:buFont typeface="Arial"/>
              <a:buChar char="•"/>
            </a:pPr>
            <a:r>
              <a:rPr lang="en-IN" sz="2400" dirty="0">
                <a:solidFill>
                  <a:schemeClr val="lt1"/>
                </a:solidFill>
                <a:latin typeface="Calibri"/>
                <a:ea typeface="Calibri"/>
                <a:cs typeface="Calibri"/>
                <a:sym typeface="Calibri"/>
              </a:rPr>
              <a:t>Python </a:t>
            </a:r>
            <a:r>
              <a:rPr lang="en-IN" sz="2400">
                <a:solidFill>
                  <a:schemeClr val="lt1"/>
                </a:solidFill>
                <a:latin typeface="Calibri"/>
                <a:ea typeface="Calibri"/>
                <a:cs typeface="Calibri"/>
                <a:sym typeface="Calibri"/>
              </a:rPr>
              <a:t>Language </a:t>
            </a:r>
          </a:p>
          <a:p>
            <a:pPr marL="285750" lvl="0" indent="-285750">
              <a:buClr>
                <a:schemeClr val="lt1"/>
              </a:buClr>
              <a:buSzPts val="1800"/>
              <a:buFont typeface="Arial"/>
              <a:buChar char="•"/>
            </a:pPr>
            <a:r>
              <a:rPr lang="en-IN" sz="2400">
                <a:solidFill>
                  <a:schemeClr val="lt1"/>
                </a:solidFill>
                <a:latin typeface="Calibri"/>
                <a:ea typeface="Calibri"/>
                <a:cs typeface="Calibri"/>
                <a:sym typeface="Calibri"/>
              </a:rPr>
              <a:t>Deep </a:t>
            </a:r>
            <a:r>
              <a:rPr lang="en-IN" sz="2400" dirty="0">
                <a:solidFill>
                  <a:schemeClr val="lt1"/>
                </a:solidFill>
                <a:latin typeface="Calibri"/>
                <a:ea typeface="Calibri"/>
                <a:cs typeface="Calibri"/>
                <a:sym typeface="Calibri"/>
              </a:rPr>
              <a:t>Learning – YOLO v3 Object Detection with COCO Labels</a:t>
            </a:r>
          </a:p>
          <a:p>
            <a:pPr marL="285750" lvl="0" indent="-285750">
              <a:buClr>
                <a:schemeClr val="lt1"/>
              </a:buClr>
              <a:buSzPts val="1800"/>
              <a:buFont typeface="Arial"/>
              <a:buChar char="•"/>
            </a:pPr>
            <a:r>
              <a:rPr lang="en-IN" sz="2400" dirty="0" err="1">
                <a:solidFill>
                  <a:schemeClr val="lt1"/>
                </a:solidFill>
                <a:latin typeface="Calibri"/>
                <a:ea typeface="Calibri"/>
                <a:cs typeface="Calibri"/>
                <a:sym typeface="Calibri"/>
              </a:rPr>
              <a:t>OpenCV</a:t>
            </a:r>
            <a:r>
              <a:rPr lang="en-IN" sz="2400" dirty="0">
                <a:solidFill>
                  <a:schemeClr val="lt1"/>
                </a:solidFill>
                <a:latin typeface="Calibri"/>
                <a:ea typeface="Calibri"/>
                <a:cs typeface="Calibri"/>
                <a:sym typeface="Calibri"/>
              </a:rPr>
              <a:t> (Computer Vision)</a:t>
            </a:r>
          </a:p>
          <a:p>
            <a:pPr marL="285750" lvl="0" indent="-285750">
              <a:buClr>
                <a:schemeClr val="lt1"/>
              </a:buClr>
              <a:buSzPts val="1800"/>
              <a:buFont typeface="Arial"/>
              <a:buChar char="•"/>
            </a:pPr>
            <a:r>
              <a:rPr lang="en-IN" sz="2400" dirty="0" err="1">
                <a:solidFill>
                  <a:schemeClr val="lt1"/>
                </a:solidFill>
                <a:latin typeface="Calibri"/>
                <a:ea typeface="Calibri"/>
                <a:cs typeface="Calibri"/>
                <a:sym typeface="Calibri"/>
              </a:rPr>
              <a:t>Kivy</a:t>
            </a:r>
            <a:r>
              <a:rPr lang="en-IN" sz="2400" dirty="0">
                <a:solidFill>
                  <a:schemeClr val="lt1"/>
                </a:solidFill>
                <a:latin typeface="Calibri"/>
                <a:ea typeface="Calibri"/>
                <a:cs typeface="Calibri"/>
                <a:sym typeface="Calibri"/>
              </a:rPr>
              <a:t> UI Design (For App UI Design and Development)</a:t>
            </a:r>
          </a:p>
        </p:txBody>
      </p:sp>
      <p:sp>
        <p:nvSpPr>
          <p:cNvPr id="116" name="Google Shape;116;p16"/>
          <p:cNvSpPr/>
          <p:nvPr/>
        </p:nvSpPr>
        <p:spPr>
          <a:xfrm>
            <a:off x="3372764" y="492442"/>
            <a:ext cx="5237836" cy="6214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3200" b="1" dirty="0">
                <a:solidFill>
                  <a:schemeClr val="lt1"/>
                </a:solidFill>
                <a:latin typeface="Arial Rounded"/>
                <a:ea typeface="Arial Rounded"/>
                <a:cs typeface="Arial Rounded"/>
                <a:sym typeface="Arial Rounded"/>
              </a:rPr>
              <a:t>TECHNOLOGY USED</a:t>
            </a:r>
            <a:endParaRPr sz="3200" b="1" dirty="0">
              <a:solidFill>
                <a:schemeClr val="lt1"/>
              </a:solidFill>
              <a:latin typeface="Arial Rounded"/>
              <a:ea typeface="Arial Rounded"/>
              <a:cs typeface="Arial Rounded"/>
              <a:sym typeface="Arial Rounded"/>
            </a:endParaRPr>
          </a:p>
        </p:txBody>
      </p:sp>
      <p:sp>
        <p:nvSpPr>
          <p:cNvPr id="2" name="Rounded Rectangle 1"/>
          <p:cNvSpPr/>
          <p:nvPr/>
        </p:nvSpPr>
        <p:spPr>
          <a:xfrm>
            <a:off x="1810831" y="1546688"/>
            <a:ext cx="8273845" cy="2110912"/>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Google Shape;116;p16"/>
          <p:cNvSpPr/>
          <p:nvPr/>
        </p:nvSpPr>
        <p:spPr>
          <a:xfrm>
            <a:off x="4633378" y="4363759"/>
            <a:ext cx="2628750" cy="314380"/>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b="1" dirty="0">
                <a:solidFill>
                  <a:schemeClr val="lt1"/>
                </a:solidFill>
                <a:latin typeface="Arial Rounded"/>
                <a:ea typeface="Arial Rounded"/>
                <a:cs typeface="Arial Rounded"/>
                <a:sym typeface="Arial Rounded"/>
              </a:rPr>
              <a:t>GITHUB REPOSITARY LINK</a:t>
            </a:r>
            <a:endParaRPr b="1" dirty="0">
              <a:solidFill>
                <a:schemeClr val="lt1"/>
              </a:solidFill>
              <a:latin typeface="Arial Rounded"/>
              <a:ea typeface="Arial Rounded"/>
              <a:cs typeface="Arial Rounded"/>
              <a:sym typeface="Arial Rounded"/>
            </a:endParaRPr>
          </a:p>
        </p:txBody>
      </p:sp>
      <p:sp>
        <p:nvSpPr>
          <p:cNvPr id="12" name="Rounded Rectangle 11"/>
          <p:cNvSpPr/>
          <p:nvPr/>
        </p:nvSpPr>
        <p:spPr>
          <a:xfrm>
            <a:off x="889056" y="4874330"/>
            <a:ext cx="10117394" cy="568654"/>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Google Shape;115;p16"/>
          <p:cNvSpPr txBox="1"/>
          <p:nvPr/>
        </p:nvSpPr>
        <p:spPr>
          <a:xfrm>
            <a:off x="733994" y="4886142"/>
            <a:ext cx="10515376" cy="428488"/>
          </a:xfrm>
          <a:prstGeom prst="rect">
            <a:avLst/>
          </a:prstGeom>
          <a:noFill/>
          <a:ln>
            <a:noFill/>
          </a:ln>
        </p:spPr>
        <p:txBody>
          <a:bodyPr spcFirstLastPara="1" wrap="square" lIns="91425" tIns="45700" rIns="91425" bIns="45700" anchor="t" anchorCtr="0">
            <a:noAutofit/>
          </a:bodyPr>
          <a:lstStyle/>
          <a:p>
            <a:pPr lvl="0" algn="ctr"/>
            <a:r>
              <a:rPr lang="en-IN" sz="2400" dirty="0">
                <a:hlinkClick r:id="rId4"/>
              </a:rPr>
              <a:t>https://github.com/mk-gurucharan/Social-Distance-Monitoring---SVH2020</a:t>
            </a:r>
            <a:endParaRPr lang="en-IN" sz="2400" b="1" dirty="0"/>
          </a:p>
        </p:txBody>
      </p:sp>
    </p:spTree>
    <p:extLst>
      <p:ext uri="{BB962C8B-B14F-4D97-AF65-F5344CB8AC3E}">
        <p14:creationId xmlns:p14="http://schemas.microsoft.com/office/powerpoint/2010/main" val="3809540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20"/>
        <p:cNvGrpSpPr/>
        <p:nvPr/>
      </p:nvGrpSpPr>
      <p:grpSpPr>
        <a:xfrm>
          <a:off x="0" y="0"/>
          <a:ext cx="0" cy="0"/>
          <a:chOff x="0" y="0"/>
          <a:chExt cx="0" cy="0"/>
        </a:xfrm>
      </p:grpSpPr>
      <p:sp>
        <p:nvSpPr>
          <p:cNvPr id="121" name="Google Shape;121;p17"/>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2" name="Google Shape;122;p17"/>
          <p:cNvSpPr/>
          <p:nvPr/>
        </p:nvSpPr>
        <p:spPr>
          <a:xfrm>
            <a:off x="0"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sp>
        <p:nvSpPr>
          <p:cNvPr id="123" name="Google Shape;123;p17"/>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4" name="Google Shape;124;p17" descr="SSN Logo Vector (.EPS) Free Download"/>
          <p:cNvPicPr preferRelativeResize="0"/>
          <p:nvPr/>
        </p:nvPicPr>
        <p:blipFill rotWithShape="1">
          <a:blip r:embed="rId3">
            <a:alphaModFix/>
          </a:blip>
          <a:srcRect/>
          <a:stretch/>
        </p:blipFill>
        <p:spPr>
          <a:xfrm>
            <a:off x="9827581" y="5747439"/>
            <a:ext cx="2265201" cy="974036"/>
          </a:xfrm>
          <a:prstGeom prst="rect">
            <a:avLst/>
          </a:prstGeom>
          <a:noFill/>
          <a:ln>
            <a:noFill/>
          </a:ln>
        </p:spPr>
      </p:pic>
      <p:sp>
        <p:nvSpPr>
          <p:cNvPr id="125" name="Google Shape;125;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solidFill>
                  <a:schemeClr val="lt1"/>
                </a:solidFill>
              </a:rPr>
              <a:t>4</a:t>
            </a:fld>
            <a:endParaRPr>
              <a:solidFill>
                <a:schemeClr val="lt1"/>
              </a:solidFill>
            </a:endParaRPr>
          </a:p>
        </p:txBody>
      </p:sp>
      <p:sp>
        <p:nvSpPr>
          <p:cNvPr id="127" name="Google Shape;127;p17"/>
          <p:cNvSpPr/>
          <p:nvPr/>
        </p:nvSpPr>
        <p:spPr>
          <a:xfrm>
            <a:off x="3419310" y="485799"/>
            <a:ext cx="5353381" cy="6214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3200" b="1" dirty="0">
                <a:solidFill>
                  <a:schemeClr val="lt1"/>
                </a:solidFill>
                <a:latin typeface="Arial Rounded"/>
                <a:ea typeface="Arial Rounded"/>
                <a:cs typeface="Arial Rounded"/>
                <a:sym typeface="Arial Rounded"/>
              </a:rPr>
              <a:t>SAMPLE MONITORING</a:t>
            </a:r>
            <a:endParaRPr dirty="0"/>
          </a:p>
        </p:txBody>
      </p:sp>
      <p:pic>
        <p:nvPicPr>
          <p:cNvPr id="2" name="Picture 1"/>
          <p:cNvPicPr>
            <a:picLocks noChangeAspect="1"/>
          </p:cNvPicPr>
          <p:nvPr/>
        </p:nvPicPr>
        <p:blipFill>
          <a:blip r:embed="rId4"/>
          <a:stretch>
            <a:fillRect/>
          </a:stretch>
        </p:blipFill>
        <p:spPr>
          <a:xfrm>
            <a:off x="431267" y="1933614"/>
            <a:ext cx="5602409" cy="3695700"/>
          </a:xfrm>
          <a:prstGeom prst="rect">
            <a:avLst/>
          </a:prstGeom>
        </p:spPr>
      </p:pic>
      <p:pic>
        <p:nvPicPr>
          <p:cNvPr id="3" name="Picture 2"/>
          <p:cNvPicPr>
            <a:picLocks noChangeAspect="1"/>
          </p:cNvPicPr>
          <p:nvPr/>
        </p:nvPicPr>
        <p:blipFill>
          <a:blip r:embed="rId5"/>
          <a:stretch>
            <a:fillRect/>
          </a:stretch>
        </p:blipFill>
        <p:spPr>
          <a:xfrm>
            <a:off x="6339704" y="1933614"/>
            <a:ext cx="5753078" cy="3695700"/>
          </a:xfrm>
          <a:prstGeom prst="rect">
            <a:avLst/>
          </a:prstGeom>
        </p:spPr>
      </p:pic>
      <p:sp>
        <p:nvSpPr>
          <p:cNvPr id="11" name="Google Shape;116;p16"/>
          <p:cNvSpPr/>
          <p:nvPr/>
        </p:nvSpPr>
        <p:spPr>
          <a:xfrm>
            <a:off x="2069406" y="1603038"/>
            <a:ext cx="1764169" cy="2412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600" b="1" dirty="0">
                <a:solidFill>
                  <a:schemeClr val="lt1"/>
                </a:solidFill>
                <a:latin typeface="Arial Rounded"/>
                <a:ea typeface="Arial Rounded"/>
                <a:cs typeface="Arial Rounded"/>
                <a:sym typeface="Arial Rounded"/>
              </a:rPr>
              <a:t>INPUT VIDEO</a:t>
            </a:r>
            <a:endParaRPr sz="1600" b="1" dirty="0">
              <a:solidFill>
                <a:schemeClr val="lt1"/>
              </a:solidFill>
              <a:latin typeface="Arial Rounded"/>
              <a:ea typeface="Arial Rounded"/>
              <a:cs typeface="Arial Rounded"/>
              <a:sym typeface="Arial Rounded"/>
            </a:endParaRPr>
          </a:p>
        </p:txBody>
      </p:sp>
      <p:sp>
        <p:nvSpPr>
          <p:cNvPr id="12" name="Google Shape;116;p16"/>
          <p:cNvSpPr/>
          <p:nvPr/>
        </p:nvSpPr>
        <p:spPr>
          <a:xfrm>
            <a:off x="8578645" y="1593035"/>
            <a:ext cx="1764169" cy="2412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600" b="1" dirty="0">
                <a:solidFill>
                  <a:schemeClr val="lt1"/>
                </a:solidFill>
                <a:latin typeface="Arial Rounded"/>
                <a:ea typeface="Arial Rounded"/>
                <a:cs typeface="Arial Rounded"/>
                <a:sym typeface="Arial Rounded"/>
              </a:rPr>
              <a:t>OUTPUT VIDEO</a:t>
            </a:r>
            <a:endParaRPr sz="1600" b="1" dirty="0">
              <a:solidFill>
                <a:schemeClr val="lt1"/>
              </a:solidFill>
              <a:latin typeface="Arial Rounded"/>
              <a:ea typeface="Arial Rounded"/>
              <a:cs typeface="Arial Rounded"/>
              <a:sym typeface="Arial Rounded"/>
            </a:endParaRPr>
          </a:p>
        </p:txBody>
      </p:sp>
      <p:sp>
        <p:nvSpPr>
          <p:cNvPr id="5" name="Rectangle 4"/>
          <p:cNvSpPr/>
          <p:nvPr/>
        </p:nvSpPr>
        <p:spPr>
          <a:xfrm>
            <a:off x="431267" y="1933614"/>
            <a:ext cx="5602409" cy="36957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p:cNvSpPr/>
          <p:nvPr/>
        </p:nvSpPr>
        <p:spPr>
          <a:xfrm>
            <a:off x="6339704" y="1933614"/>
            <a:ext cx="5753078" cy="3695700"/>
          </a:xfrm>
          <a:prstGeom prst="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20"/>
        <p:cNvGrpSpPr/>
        <p:nvPr/>
      </p:nvGrpSpPr>
      <p:grpSpPr>
        <a:xfrm>
          <a:off x="0" y="0"/>
          <a:ext cx="0" cy="0"/>
          <a:chOff x="0" y="0"/>
          <a:chExt cx="0" cy="0"/>
        </a:xfrm>
      </p:grpSpPr>
      <p:sp>
        <p:nvSpPr>
          <p:cNvPr id="121" name="Google Shape;121;p17"/>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2" name="Google Shape;122;p17"/>
          <p:cNvSpPr/>
          <p:nvPr/>
        </p:nvSpPr>
        <p:spPr>
          <a:xfrm>
            <a:off x="0"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3" name="Google Shape;123;p17"/>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24" name="Google Shape;124;p17" descr="SSN Logo Vector (.EPS) Free Download"/>
          <p:cNvPicPr preferRelativeResize="0"/>
          <p:nvPr/>
        </p:nvPicPr>
        <p:blipFill rotWithShape="1">
          <a:blip r:embed="rId3">
            <a:alphaModFix/>
          </a:blip>
          <a:srcRect/>
          <a:stretch/>
        </p:blipFill>
        <p:spPr>
          <a:xfrm>
            <a:off x="9827581" y="5747439"/>
            <a:ext cx="2265201" cy="974036"/>
          </a:xfrm>
          <a:prstGeom prst="rect">
            <a:avLst/>
          </a:prstGeom>
          <a:noFill/>
          <a:ln>
            <a:noFill/>
          </a:ln>
        </p:spPr>
      </p:pic>
      <p:sp>
        <p:nvSpPr>
          <p:cNvPr id="125" name="Google Shape;125;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IN">
                <a:solidFill>
                  <a:schemeClr val="lt1"/>
                </a:solidFill>
              </a:rPr>
              <a:t>5</a:t>
            </a:fld>
            <a:endParaRPr>
              <a:solidFill>
                <a:schemeClr val="lt1"/>
              </a:solidFill>
            </a:endParaRPr>
          </a:p>
        </p:txBody>
      </p:sp>
      <p:sp>
        <p:nvSpPr>
          <p:cNvPr id="126" name="Google Shape;126;p17"/>
          <p:cNvSpPr txBox="1"/>
          <p:nvPr/>
        </p:nvSpPr>
        <p:spPr>
          <a:xfrm>
            <a:off x="1332410" y="1709552"/>
            <a:ext cx="9321787" cy="3170099"/>
          </a:xfrm>
          <a:prstGeom prst="rect">
            <a:avLst/>
          </a:prstGeom>
          <a:noFill/>
          <a:ln>
            <a:noFill/>
          </a:ln>
        </p:spPr>
        <p:txBody>
          <a:bodyPr spcFirstLastPara="1" wrap="square" lIns="91425" tIns="45700" rIns="91425" bIns="45700" anchor="t" anchorCtr="0">
            <a:noAutofit/>
          </a:bodyPr>
          <a:lstStyle/>
          <a:p>
            <a:pPr marL="342900" marR="0" lvl="0" indent="-342900" algn="l" rtl="0">
              <a:spcBef>
                <a:spcPts val="0"/>
              </a:spcBef>
              <a:spcAft>
                <a:spcPts val="0"/>
              </a:spcAft>
              <a:buClr>
                <a:schemeClr val="lt1"/>
              </a:buClr>
              <a:buSzPts val="2000"/>
              <a:buFont typeface="Arial"/>
              <a:buChar char="•"/>
            </a:pPr>
            <a:r>
              <a:rPr lang="en-IN" sz="2400" dirty="0">
                <a:solidFill>
                  <a:schemeClr val="lt1"/>
                </a:solidFill>
                <a:latin typeface="Calibri"/>
                <a:ea typeface="Calibri"/>
                <a:cs typeface="Calibri"/>
                <a:sym typeface="Calibri"/>
              </a:rPr>
              <a:t>The main objective is to only monitor the people from a remote location if proper social distancing norms are followed.</a:t>
            </a:r>
            <a:endParaRPr sz="2400" dirty="0"/>
          </a:p>
          <a:p>
            <a:pPr marL="342900" marR="0" lvl="0" indent="-342900" algn="l" rtl="0">
              <a:spcBef>
                <a:spcPts val="0"/>
              </a:spcBef>
              <a:spcAft>
                <a:spcPts val="0"/>
              </a:spcAft>
              <a:buClr>
                <a:schemeClr val="lt1"/>
              </a:buClr>
              <a:buSzPts val="2000"/>
              <a:buFont typeface="Arial"/>
              <a:buChar char="•"/>
            </a:pPr>
            <a:r>
              <a:rPr lang="en-IN" sz="2400" dirty="0">
                <a:solidFill>
                  <a:schemeClr val="lt1"/>
                </a:solidFill>
                <a:latin typeface="Calibri"/>
                <a:ea typeface="Calibri"/>
                <a:cs typeface="Calibri"/>
                <a:sym typeface="Calibri"/>
              </a:rPr>
              <a:t>To Replace or Assist the Police Force and Man Power (Security Force) with this task by a software to monitor people will surely be of great help.</a:t>
            </a:r>
            <a:endParaRPr sz="2400" dirty="0"/>
          </a:p>
          <a:p>
            <a:pPr marL="342900" marR="0" lvl="0" indent="-342900" algn="l" rtl="0">
              <a:spcBef>
                <a:spcPts val="0"/>
              </a:spcBef>
              <a:spcAft>
                <a:spcPts val="0"/>
              </a:spcAft>
              <a:buClr>
                <a:schemeClr val="lt1"/>
              </a:buClr>
              <a:buSzPts val="2000"/>
              <a:buFont typeface="Arial"/>
              <a:buChar char="•"/>
            </a:pPr>
            <a:r>
              <a:rPr lang="en-IN" sz="2400" dirty="0">
                <a:solidFill>
                  <a:schemeClr val="lt1"/>
                </a:solidFill>
                <a:latin typeface="Calibri"/>
                <a:ea typeface="Calibri"/>
                <a:cs typeface="Calibri"/>
                <a:sym typeface="Calibri"/>
              </a:rPr>
              <a:t>It also has real-time monitoring which is more efficient.</a:t>
            </a:r>
            <a:endParaRPr sz="2400" dirty="0"/>
          </a:p>
          <a:p>
            <a:pPr marL="342900" marR="0" lvl="0" indent="-342900" algn="l" rtl="0">
              <a:spcBef>
                <a:spcPts val="0"/>
              </a:spcBef>
              <a:spcAft>
                <a:spcPts val="0"/>
              </a:spcAft>
              <a:buClr>
                <a:schemeClr val="lt1"/>
              </a:buClr>
              <a:buSzPts val="2000"/>
              <a:buFont typeface="Arial"/>
              <a:buChar char="•"/>
            </a:pPr>
            <a:r>
              <a:rPr lang="en-IN" sz="2400" dirty="0">
                <a:solidFill>
                  <a:schemeClr val="lt1"/>
                </a:solidFill>
                <a:latin typeface="Calibri"/>
                <a:ea typeface="Calibri"/>
                <a:cs typeface="Calibri"/>
                <a:sym typeface="Calibri"/>
              </a:rPr>
              <a:t>Incorporating this software in all government and private monitoring CCTV cameras will notify people concerned if the norms are violated.</a:t>
            </a:r>
            <a:endParaRPr sz="2400" dirty="0"/>
          </a:p>
          <a:p>
            <a:pPr marL="342900" marR="0" lvl="0" indent="-342900" algn="l" rtl="0">
              <a:spcBef>
                <a:spcPts val="0"/>
              </a:spcBef>
              <a:spcAft>
                <a:spcPts val="0"/>
              </a:spcAft>
              <a:buClr>
                <a:schemeClr val="lt1"/>
              </a:buClr>
              <a:buSzPts val="2000"/>
              <a:buFont typeface="Arial"/>
              <a:buChar char="•"/>
            </a:pPr>
            <a:r>
              <a:rPr lang="en-IN" sz="2400" dirty="0">
                <a:solidFill>
                  <a:schemeClr val="lt1"/>
                </a:solidFill>
                <a:latin typeface="Calibri"/>
                <a:ea typeface="Calibri"/>
                <a:cs typeface="Calibri"/>
                <a:sym typeface="Calibri"/>
              </a:rPr>
              <a:t>It is a promising ideology to safeguard our people from this pandemic.</a:t>
            </a:r>
            <a:endParaRPr sz="2400" dirty="0"/>
          </a:p>
        </p:txBody>
      </p:sp>
      <p:sp>
        <p:nvSpPr>
          <p:cNvPr id="127" name="Google Shape;127;p17"/>
          <p:cNvSpPr/>
          <p:nvPr/>
        </p:nvSpPr>
        <p:spPr>
          <a:xfrm>
            <a:off x="4474200" y="329852"/>
            <a:ext cx="2838353" cy="6214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3200" b="1">
                <a:solidFill>
                  <a:schemeClr val="lt1"/>
                </a:solidFill>
                <a:latin typeface="Arial Rounded"/>
                <a:ea typeface="Arial Rounded"/>
                <a:cs typeface="Arial Rounded"/>
                <a:sym typeface="Arial Rounded"/>
              </a:rPr>
              <a:t>OBJECTIVE</a:t>
            </a:r>
            <a:endParaRPr/>
          </a:p>
        </p:txBody>
      </p:sp>
      <p:sp>
        <p:nvSpPr>
          <p:cNvPr id="10" name="Rounded Rectangle 9"/>
          <p:cNvSpPr/>
          <p:nvPr/>
        </p:nvSpPr>
        <p:spPr>
          <a:xfrm>
            <a:off x="1163179" y="1173197"/>
            <a:ext cx="9434608" cy="4615543"/>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26262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31"/>
        <p:cNvGrpSpPr/>
        <p:nvPr/>
      </p:nvGrpSpPr>
      <p:grpSpPr>
        <a:xfrm>
          <a:off x="0" y="0"/>
          <a:ext cx="0" cy="0"/>
          <a:chOff x="0" y="0"/>
          <a:chExt cx="0" cy="0"/>
        </a:xfrm>
      </p:grpSpPr>
      <p:sp>
        <p:nvSpPr>
          <p:cNvPr id="132" name="Google Shape;132;p18"/>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3" name="Google Shape;133;p18"/>
          <p:cNvSpPr/>
          <p:nvPr/>
        </p:nvSpPr>
        <p:spPr>
          <a:xfrm>
            <a:off x="0"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4" name="Google Shape;134;p18"/>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35" name="Google Shape;135;p18" descr="SSN Logo Vector (.EPS) Free Download"/>
          <p:cNvPicPr preferRelativeResize="0"/>
          <p:nvPr/>
        </p:nvPicPr>
        <p:blipFill rotWithShape="1">
          <a:blip r:embed="rId3">
            <a:alphaModFix/>
          </a:blip>
          <a:srcRect/>
          <a:stretch/>
        </p:blipFill>
        <p:spPr>
          <a:xfrm>
            <a:off x="9827581" y="5747439"/>
            <a:ext cx="2265201" cy="974036"/>
          </a:xfrm>
          <a:prstGeom prst="rect">
            <a:avLst/>
          </a:prstGeom>
          <a:noFill/>
          <a:ln>
            <a:noFill/>
          </a:ln>
        </p:spPr>
      </p:pic>
      <p:sp>
        <p:nvSpPr>
          <p:cNvPr id="136" name="Google Shape;136;p18"/>
          <p:cNvSpPr txBox="1"/>
          <p:nvPr/>
        </p:nvSpPr>
        <p:spPr>
          <a:xfrm>
            <a:off x="1411296" y="1349823"/>
            <a:ext cx="9987632" cy="4247317"/>
          </a:xfrm>
          <a:prstGeom prst="rect">
            <a:avLst/>
          </a:prstGeom>
          <a:noFill/>
          <a:ln>
            <a:noFill/>
          </a:ln>
        </p:spPr>
        <p:txBody>
          <a:bodyPr spcFirstLastPara="1" wrap="square" lIns="91425" tIns="45700" rIns="91425" bIns="45700" anchor="t" anchorCtr="0">
            <a:noAutofit/>
          </a:bodyPr>
          <a:lstStyle/>
          <a:p>
            <a:pPr marL="285750" marR="0" lvl="0" indent="-285750" algn="l" rtl="0">
              <a:spcBef>
                <a:spcPts val="0"/>
              </a:spcBef>
              <a:spcAft>
                <a:spcPts val="0"/>
              </a:spcAft>
              <a:buClr>
                <a:schemeClr val="lt1"/>
              </a:buClr>
              <a:buSzPts val="1800"/>
              <a:buFont typeface="Arial"/>
              <a:buChar char="•"/>
            </a:pPr>
            <a:r>
              <a:rPr lang="en-IN" sz="1800" dirty="0">
                <a:solidFill>
                  <a:schemeClr val="lt1"/>
                </a:solidFill>
                <a:latin typeface="Calibri"/>
                <a:ea typeface="Calibri"/>
                <a:cs typeface="Calibri"/>
                <a:sym typeface="Calibri"/>
              </a:rPr>
              <a:t>An app will be designed using </a:t>
            </a:r>
            <a:r>
              <a:rPr lang="en-IN" sz="1800" dirty="0" err="1">
                <a:solidFill>
                  <a:schemeClr val="lt1"/>
                </a:solidFill>
                <a:latin typeface="Calibri"/>
                <a:ea typeface="Calibri"/>
                <a:cs typeface="Calibri"/>
                <a:sym typeface="Calibri"/>
              </a:rPr>
              <a:t>Kivy</a:t>
            </a:r>
            <a:r>
              <a:rPr lang="en-IN" sz="1800" dirty="0">
                <a:solidFill>
                  <a:schemeClr val="lt1"/>
                </a:solidFill>
                <a:latin typeface="Calibri"/>
                <a:ea typeface="Calibri"/>
                <a:cs typeface="Calibri"/>
                <a:sym typeface="Calibri"/>
              </a:rPr>
              <a:t> UI Library in Python</a:t>
            </a:r>
            <a:endParaRPr dirty="0"/>
          </a:p>
          <a:p>
            <a:pPr marL="285750" marR="0" lvl="0" indent="-285750" algn="l" rtl="0">
              <a:spcBef>
                <a:spcPts val="0"/>
              </a:spcBef>
              <a:spcAft>
                <a:spcPts val="0"/>
              </a:spcAft>
              <a:buClr>
                <a:schemeClr val="lt1"/>
              </a:buClr>
              <a:buSzPts val="1800"/>
              <a:buFont typeface="Arial"/>
              <a:buChar char="•"/>
            </a:pPr>
            <a:r>
              <a:rPr lang="en-IN" sz="1800" dirty="0">
                <a:solidFill>
                  <a:schemeClr val="lt1"/>
                </a:solidFill>
                <a:latin typeface="Calibri"/>
                <a:ea typeface="Calibri"/>
                <a:cs typeface="Calibri"/>
                <a:sym typeface="Calibri"/>
              </a:rPr>
              <a:t>The program to monitor the practice of Social Distancing in a crowd will be developed with Python Language.</a:t>
            </a:r>
            <a:endParaRPr dirty="0"/>
          </a:p>
          <a:p>
            <a:pPr marL="285750" marR="0" lvl="0" indent="-285750" algn="l" rtl="0">
              <a:spcBef>
                <a:spcPts val="0"/>
              </a:spcBef>
              <a:spcAft>
                <a:spcPts val="0"/>
              </a:spcAft>
              <a:buClr>
                <a:schemeClr val="lt1"/>
              </a:buClr>
              <a:buSzPts val="1800"/>
              <a:buFont typeface="Arial"/>
              <a:buChar char="•"/>
            </a:pPr>
            <a:r>
              <a:rPr lang="en-IN" sz="1800" dirty="0">
                <a:solidFill>
                  <a:schemeClr val="lt1"/>
                </a:solidFill>
                <a:latin typeface="Calibri"/>
                <a:ea typeface="Calibri"/>
                <a:cs typeface="Calibri"/>
                <a:sym typeface="Calibri"/>
              </a:rPr>
              <a:t>The input to the program code will be the Live Video captured from the Mobile Phone Camera or from the CCTV.</a:t>
            </a:r>
            <a:endParaRPr dirty="0"/>
          </a:p>
          <a:p>
            <a:pPr marL="285750" marR="0" lvl="0" indent="-285750" algn="l" rtl="0">
              <a:spcBef>
                <a:spcPts val="0"/>
              </a:spcBef>
              <a:spcAft>
                <a:spcPts val="0"/>
              </a:spcAft>
              <a:buClr>
                <a:schemeClr val="lt1"/>
              </a:buClr>
              <a:buSzPts val="1800"/>
              <a:buFont typeface="Arial"/>
              <a:buChar char="•"/>
            </a:pPr>
            <a:r>
              <a:rPr lang="en-IN" sz="1800" dirty="0">
                <a:solidFill>
                  <a:schemeClr val="lt1"/>
                </a:solidFill>
                <a:latin typeface="Calibri"/>
                <a:ea typeface="Calibri"/>
                <a:cs typeface="Calibri"/>
                <a:sym typeface="Calibri"/>
              </a:rPr>
              <a:t>The video will be split into individual frames. In each frame, the people in that image will be detected and become bounded by a rectangle box. </a:t>
            </a:r>
            <a:endParaRPr dirty="0"/>
          </a:p>
          <a:p>
            <a:pPr marL="285750" marR="0" lvl="0" indent="-285750" algn="l" rtl="0">
              <a:spcBef>
                <a:spcPts val="0"/>
              </a:spcBef>
              <a:spcAft>
                <a:spcPts val="0"/>
              </a:spcAft>
              <a:buClr>
                <a:schemeClr val="lt1"/>
              </a:buClr>
              <a:buSzPts val="1800"/>
              <a:buFont typeface="Arial"/>
              <a:buChar char="•"/>
            </a:pPr>
            <a:r>
              <a:rPr lang="en-IN" sz="1800" dirty="0">
                <a:solidFill>
                  <a:schemeClr val="lt1"/>
                </a:solidFill>
                <a:latin typeface="Calibri"/>
                <a:ea typeface="Calibri"/>
                <a:cs typeface="Calibri"/>
                <a:sym typeface="Calibri"/>
              </a:rPr>
              <a:t>The centre of the rectangle box for each individual person will be determined.</a:t>
            </a:r>
            <a:endParaRPr dirty="0"/>
          </a:p>
          <a:p>
            <a:pPr marL="285750" marR="0" lvl="0" indent="-285750" algn="l" rtl="0">
              <a:spcBef>
                <a:spcPts val="0"/>
              </a:spcBef>
              <a:spcAft>
                <a:spcPts val="0"/>
              </a:spcAft>
              <a:buClr>
                <a:schemeClr val="lt1"/>
              </a:buClr>
              <a:buSzPts val="1800"/>
              <a:buFont typeface="Arial"/>
              <a:buChar char="•"/>
            </a:pPr>
            <a:r>
              <a:rPr lang="en-IN" sz="1800" dirty="0">
                <a:solidFill>
                  <a:schemeClr val="lt1"/>
                </a:solidFill>
                <a:latin typeface="Calibri"/>
                <a:ea typeface="Calibri"/>
                <a:cs typeface="Calibri"/>
                <a:sym typeface="Calibri"/>
              </a:rPr>
              <a:t>After detecting the centre point, the distance between all the centre points will be calculated in a loop and those distances that are smaller than a set threshold will be identified.</a:t>
            </a:r>
            <a:endParaRPr dirty="0"/>
          </a:p>
          <a:p>
            <a:pPr marL="285750" marR="0" lvl="0" indent="-285750" algn="l" rtl="0">
              <a:spcBef>
                <a:spcPts val="0"/>
              </a:spcBef>
              <a:spcAft>
                <a:spcPts val="0"/>
              </a:spcAft>
              <a:buClr>
                <a:schemeClr val="lt1"/>
              </a:buClr>
              <a:buSzPts val="1800"/>
              <a:buFont typeface="Arial"/>
              <a:buChar char="•"/>
            </a:pPr>
            <a:r>
              <a:rPr lang="en-IN" sz="1800" dirty="0">
                <a:solidFill>
                  <a:schemeClr val="lt1"/>
                </a:solidFill>
                <a:latin typeface="Calibri"/>
                <a:ea typeface="Calibri"/>
                <a:cs typeface="Calibri"/>
                <a:sym typeface="Calibri"/>
              </a:rPr>
              <a:t>The rectangle boxes of the individuals that are identified above will be marked with a red boundary indicating that social distancing is violated and the other rectangular boxes will be marked with a green boundary indicating that the person is following social distancing.</a:t>
            </a:r>
            <a:endParaRPr dirty="0"/>
          </a:p>
          <a:p>
            <a:pPr marL="285750" marR="0" lvl="0" indent="-285750" algn="l" rtl="0">
              <a:spcBef>
                <a:spcPts val="0"/>
              </a:spcBef>
              <a:spcAft>
                <a:spcPts val="0"/>
              </a:spcAft>
              <a:buClr>
                <a:schemeClr val="lt1"/>
              </a:buClr>
              <a:buSzPts val="1800"/>
              <a:buFont typeface="Arial"/>
              <a:buChar char="•"/>
            </a:pPr>
            <a:r>
              <a:rPr lang="en-IN" sz="1800" dirty="0">
                <a:solidFill>
                  <a:schemeClr val="lt1"/>
                </a:solidFill>
                <a:latin typeface="Calibri"/>
                <a:ea typeface="Calibri"/>
                <a:cs typeface="Calibri"/>
                <a:sym typeface="Calibri"/>
              </a:rPr>
              <a:t>This output can be viewed from the App developed.</a:t>
            </a:r>
            <a:endParaRPr dirty="0"/>
          </a:p>
          <a:p>
            <a:pPr marL="0" marR="0" lvl="0" indent="0" algn="l" rtl="0">
              <a:spcBef>
                <a:spcPts val="0"/>
              </a:spcBef>
              <a:spcAft>
                <a:spcPts val="0"/>
              </a:spcAft>
              <a:buNone/>
            </a:pPr>
            <a:endParaRPr sz="1800" b="1" dirty="0">
              <a:solidFill>
                <a:schemeClr val="lt1"/>
              </a:solidFill>
              <a:latin typeface="Droid Sans Mono"/>
              <a:ea typeface="Droid Sans Mono"/>
              <a:cs typeface="Droid Sans Mono"/>
              <a:sym typeface="Droid Sans Mono"/>
            </a:endParaRPr>
          </a:p>
        </p:txBody>
      </p:sp>
      <p:sp>
        <p:nvSpPr>
          <p:cNvPr id="137" name="Google Shape;137;p18"/>
          <p:cNvSpPr txBox="1"/>
          <p:nvPr/>
        </p:nvSpPr>
        <p:spPr>
          <a:xfrm>
            <a:off x="4738923" y="5469796"/>
            <a:ext cx="3332378" cy="120032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dirty="0">
                <a:solidFill>
                  <a:schemeClr val="lt1"/>
                </a:solidFill>
                <a:latin typeface="Calibri"/>
                <a:ea typeface="Calibri"/>
                <a:cs typeface="Calibri"/>
                <a:sym typeface="Calibri"/>
              </a:rPr>
              <a:t>Software and Framework Used – </a:t>
            </a:r>
            <a:endParaRPr dirty="0"/>
          </a:p>
          <a:p>
            <a:pPr marL="285750" marR="0" lvl="0" indent="-285750" algn="l" rtl="0">
              <a:spcBef>
                <a:spcPts val="0"/>
              </a:spcBef>
              <a:spcAft>
                <a:spcPts val="0"/>
              </a:spcAft>
              <a:buClr>
                <a:schemeClr val="lt1"/>
              </a:buClr>
              <a:buSzPts val="1800"/>
              <a:buFont typeface="Arial"/>
              <a:buChar char="•"/>
            </a:pPr>
            <a:r>
              <a:rPr lang="en-IN" dirty="0">
                <a:solidFill>
                  <a:schemeClr val="lt1"/>
                </a:solidFill>
                <a:latin typeface="Calibri"/>
                <a:ea typeface="Calibri"/>
                <a:cs typeface="Calibri"/>
                <a:sym typeface="Calibri"/>
              </a:rPr>
              <a:t>Python </a:t>
            </a:r>
          </a:p>
          <a:p>
            <a:pPr marL="285750" marR="0" lvl="0" indent="-285750" algn="l" rtl="0">
              <a:spcBef>
                <a:spcPts val="0"/>
              </a:spcBef>
              <a:spcAft>
                <a:spcPts val="0"/>
              </a:spcAft>
              <a:buClr>
                <a:schemeClr val="lt1"/>
              </a:buClr>
              <a:buSzPts val="1800"/>
              <a:buFont typeface="Arial"/>
              <a:buChar char="•"/>
            </a:pPr>
            <a:r>
              <a:rPr lang="en-IN" dirty="0" err="1">
                <a:solidFill>
                  <a:schemeClr val="lt1"/>
                </a:solidFill>
                <a:latin typeface="Calibri"/>
                <a:ea typeface="Calibri"/>
                <a:cs typeface="Calibri"/>
                <a:sym typeface="Calibri"/>
              </a:rPr>
              <a:t>OpenCV</a:t>
            </a:r>
            <a:endParaRPr dirty="0">
              <a:solidFill>
                <a:schemeClr val="lt1"/>
              </a:solidFill>
              <a:latin typeface="Calibri"/>
              <a:ea typeface="Calibri"/>
              <a:cs typeface="Calibri"/>
              <a:sym typeface="Calibri"/>
            </a:endParaRPr>
          </a:p>
          <a:p>
            <a:pPr marL="285750" marR="0" lvl="0" indent="-285750" algn="l" rtl="0">
              <a:spcBef>
                <a:spcPts val="0"/>
              </a:spcBef>
              <a:spcAft>
                <a:spcPts val="0"/>
              </a:spcAft>
              <a:buClr>
                <a:schemeClr val="lt1"/>
              </a:buClr>
              <a:buSzPts val="1800"/>
              <a:buFont typeface="Arial"/>
              <a:buChar char="•"/>
            </a:pPr>
            <a:r>
              <a:rPr lang="en-IN" dirty="0" err="1">
                <a:solidFill>
                  <a:schemeClr val="lt1"/>
                </a:solidFill>
                <a:latin typeface="Calibri"/>
                <a:ea typeface="Calibri"/>
                <a:cs typeface="Calibri"/>
                <a:sym typeface="Calibri"/>
              </a:rPr>
              <a:t>Kivy</a:t>
            </a:r>
            <a:r>
              <a:rPr lang="en-IN" dirty="0">
                <a:solidFill>
                  <a:schemeClr val="lt1"/>
                </a:solidFill>
                <a:latin typeface="Calibri"/>
                <a:ea typeface="Calibri"/>
                <a:cs typeface="Calibri"/>
                <a:sym typeface="Calibri"/>
              </a:rPr>
              <a:t> UI</a:t>
            </a:r>
          </a:p>
          <a:p>
            <a:pPr marL="285750" marR="0" lvl="0" indent="-285750" algn="l" rtl="0">
              <a:spcBef>
                <a:spcPts val="0"/>
              </a:spcBef>
              <a:spcAft>
                <a:spcPts val="0"/>
              </a:spcAft>
              <a:buClr>
                <a:schemeClr val="lt1"/>
              </a:buClr>
              <a:buSzPts val="1800"/>
              <a:buFont typeface="Arial"/>
              <a:buChar char="•"/>
            </a:pPr>
            <a:r>
              <a:rPr lang="en-IN" dirty="0">
                <a:solidFill>
                  <a:schemeClr val="lt1"/>
                </a:solidFill>
                <a:latin typeface="Calibri"/>
                <a:ea typeface="Calibri"/>
                <a:cs typeface="Calibri"/>
                <a:sym typeface="Calibri"/>
              </a:rPr>
              <a:t>Deep Learning</a:t>
            </a:r>
            <a:endParaRPr dirty="0">
              <a:solidFill>
                <a:schemeClr val="lt1"/>
              </a:solidFill>
              <a:latin typeface="Calibri"/>
              <a:ea typeface="Calibri"/>
              <a:cs typeface="Calibri"/>
              <a:sym typeface="Calibri"/>
            </a:endParaRPr>
          </a:p>
          <a:p>
            <a:pPr marL="0" marR="0" lvl="0" indent="0" algn="l" rtl="0">
              <a:spcBef>
                <a:spcPts val="0"/>
              </a:spcBef>
              <a:spcAft>
                <a:spcPts val="0"/>
              </a:spcAft>
              <a:buNone/>
            </a:pPr>
            <a:endParaRPr dirty="0">
              <a:solidFill>
                <a:schemeClr val="lt1"/>
              </a:solidFill>
              <a:latin typeface="Calibri"/>
              <a:ea typeface="Calibri"/>
              <a:cs typeface="Calibri"/>
              <a:sym typeface="Calibri"/>
            </a:endParaRPr>
          </a:p>
        </p:txBody>
      </p:sp>
      <p:sp>
        <p:nvSpPr>
          <p:cNvPr id="138" name="Google Shape;138;p18"/>
          <p:cNvSpPr/>
          <p:nvPr/>
        </p:nvSpPr>
        <p:spPr>
          <a:xfrm>
            <a:off x="4738922" y="5469796"/>
            <a:ext cx="2800034" cy="1200329"/>
          </a:xfrm>
          <a:prstGeom prst="roundRect">
            <a:avLst>
              <a:gd name="adj" fmla="val 16667"/>
            </a:avLst>
          </a:prstGeom>
          <a:noFill/>
          <a:ln w="19050" cap="flat" cmpd="sng">
            <a:solidFill>
              <a:srgbClr val="FEFEFE"/>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9" name="Google Shape;139;p18"/>
          <p:cNvSpPr/>
          <p:nvPr/>
        </p:nvSpPr>
        <p:spPr>
          <a:xfrm>
            <a:off x="4006486" y="303436"/>
            <a:ext cx="3800990" cy="742952"/>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3200" b="1">
                <a:solidFill>
                  <a:schemeClr val="lt1"/>
                </a:solidFill>
                <a:latin typeface="Arial Rounded"/>
                <a:ea typeface="Arial Rounded"/>
                <a:cs typeface="Arial Rounded"/>
                <a:sym typeface="Arial Rounded"/>
              </a:rPr>
              <a:t>METHODOLOGY</a:t>
            </a:r>
            <a:endParaRPr sz="3200" b="1">
              <a:solidFill>
                <a:schemeClr val="lt1"/>
              </a:solidFill>
              <a:latin typeface="Arial Rounded"/>
              <a:ea typeface="Arial Rounded"/>
              <a:cs typeface="Arial Rounded"/>
              <a:sym typeface="Arial Rounded"/>
            </a:endParaRPr>
          </a:p>
        </p:txBody>
      </p:sp>
      <p:sp>
        <p:nvSpPr>
          <p:cNvPr id="10" name="Rounded Rectangle 9"/>
          <p:cNvSpPr/>
          <p:nvPr/>
        </p:nvSpPr>
        <p:spPr>
          <a:xfrm>
            <a:off x="1248229" y="1196687"/>
            <a:ext cx="10290628" cy="4157549"/>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3"/>
        <p:cNvGrpSpPr/>
        <p:nvPr/>
      </p:nvGrpSpPr>
      <p:grpSpPr>
        <a:xfrm>
          <a:off x="0" y="0"/>
          <a:ext cx="0" cy="0"/>
          <a:chOff x="0" y="0"/>
          <a:chExt cx="0" cy="0"/>
        </a:xfrm>
      </p:grpSpPr>
      <p:sp>
        <p:nvSpPr>
          <p:cNvPr id="144" name="Google Shape;144;p19"/>
          <p:cNvSpPr/>
          <p:nvPr/>
        </p:nvSpPr>
        <p:spPr>
          <a:xfrm>
            <a:off x="396882" y="280374"/>
            <a:ext cx="11438793" cy="1844256"/>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45" name="Google Shape;145;p19"/>
          <p:cNvCxnSpPr/>
          <p:nvPr/>
        </p:nvCxnSpPr>
        <p:spPr>
          <a:xfrm>
            <a:off x="2230078" y="1522292"/>
            <a:ext cx="7772400" cy="0"/>
          </a:xfrm>
          <a:prstGeom prst="straightConnector1">
            <a:avLst/>
          </a:prstGeom>
          <a:noFill/>
          <a:ln w="22225" cap="flat" cmpd="sng">
            <a:solidFill>
              <a:srgbClr val="D9D9D9"/>
            </a:solidFill>
            <a:prstDash val="solid"/>
            <a:miter lim="800000"/>
            <a:headEnd type="none" w="sm" len="sm"/>
            <a:tailEnd type="none" w="sm" len="sm"/>
          </a:ln>
        </p:spPr>
      </p:cxnSp>
      <p:pic>
        <p:nvPicPr>
          <p:cNvPr id="146" name="Google Shape;146;p19"/>
          <p:cNvPicPr preferRelativeResize="0"/>
          <p:nvPr/>
        </p:nvPicPr>
        <p:blipFill rotWithShape="1">
          <a:blip r:embed="rId3">
            <a:alphaModFix/>
          </a:blip>
          <a:srcRect/>
          <a:stretch/>
        </p:blipFill>
        <p:spPr>
          <a:xfrm>
            <a:off x="7430845" y="2379454"/>
            <a:ext cx="1918865" cy="3997637"/>
          </a:xfrm>
          <a:prstGeom prst="rect">
            <a:avLst/>
          </a:prstGeom>
          <a:noFill/>
          <a:ln>
            <a:noFill/>
          </a:ln>
        </p:spPr>
      </p:pic>
      <p:cxnSp>
        <p:nvCxnSpPr>
          <p:cNvPr id="147" name="Google Shape;147;p19"/>
          <p:cNvCxnSpPr/>
          <p:nvPr/>
        </p:nvCxnSpPr>
        <p:spPr>
          <a:xfrm>
            <a:off x="6116278" y="2596836"/>
            <a:ext cx="0" cy="3657600"/>
          </a:xfrm>
          <a:prstGeom prst="straightConnector1">
            <a:avLst/>
          </a:prstGeom>
          <a:noFill/>
          <a:ln w="101600" cap="flat" cmpd="dbl">
            <a:solidFill>
              <a:srgbClr val="595959"/>
            </a:solidFill>
            <a:prstDash val="solid"/>
            <a:miter lim="800000"/>
            <a:headEnd type="none" w="sm" len="sm"/>
            <a:tailEnd type="none" w="sm" len="sm"/>
          </a:ln>
        </p:spPr>
      </p:cxnSp>
      <p:pic>
        <p:nvPicPr>
          <p:cNvPr id="148" name="Google Shape;148;p19"/>
          <p:cNvPicPr preferRelativeResize="0"/>
          <p:nvPr/>
        </p:nvPicPr>
        <p:blipFill rotWithShape="1">
          <a:blip r:embed="rId4">
            <a:alphaModFix/>
          </a:blip>
          <a:srcRect/>
          <a:stretch/>
        </p:blipFill>
        <p:spPr>
          <a:xfrm>
            <a:off x="2126039" y="2379454"/>
            <a:ext cx="1922459" cy="3997637"/>
          </a:xfrm>
          <a:prstGeom prst="rect">
            <a:avLst/>
          </a:prstGeom>
          <a:noFill/>
          <a:ln>
            <a:noFill/>
          </a:ln>
        </p:spPr>
      </p:pic>
      <p:pic>
        <p:nvPicPr>
          <p:cNvPr id="149" name="Google Shape;149;p19" descr="SSN Logo Vector (.EPS) Free Download"/>
          <p:cNvPicPr preferRelativeResize="0"/>
          <p:nvPr/>
        </p:nvPicPr>
        <p:blipFill rotWithShape="1">
          <a:blip r:embed="rId5">
            <a:alphaModFix/>
          </a:blip>
          <a:srcRect/>
          <a:stretch/>
        </p:blipFill>
        <p:spPr>
          <a:xfrm>
            <a:off x="9827581" y="5747439"/>
            <a:ext cx="2265201" cy="974036"/>
          </a:xfrm>
          <a:prstGeom prst="rect">
            <a:avLst/>
          </a:prstGeom>
          <a:noFill/>
          <a:ln>
            <a:noFill/>
          </a:ln>
        </p:spPr>
      </p:pic>
      <p:sp>
        <p:nvSpPr>
          <p:cNvPr id="150" name="Google Shape;150;p19"/>
          <p:cNvSpPr/>
          <p:nvPr/>
        </p:nvSpPr>
        <p:spPr>
          <a:xfrm>
            <a:off x="3723942" y="749761"/>
            <a:ext cx="4974600" cy="6214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3200" b="1" dirty="0">
                <a:solidFill>
                  <a:schemeClr val="lt1"/>
                </a:solidFill>
                <a:latin typeface="Arial Rounded"/>
                <a:ea typeface="Arial Rounded"/>
                <a:cs typeface="Arial Rounded"/>
                <a:sym typeface="Arial Rounded"/>
              </a:rPr>
              <a:t>SAMPLE INTERFACE</a:t>
            </a:r>
            <a:endParaRPr dirty="0"/>
          </a:p>
        </p:txBody>
      </p:sp>
      <p:sp>
        <p:nvSpPr>
          <p:cNvPr id="151" name="Google Shape;151;p19"/>
          <p:cNvSpPr txBox="1"/>
          <p:nvPr/>
        </p:nvSpPr>
        <p:spPr>
          <a:xfrm>
            <a:off x="1893705" y="6412620"/>
            <a:ext cx="2387128"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800">
                <a:solidFill>
                  <a:schemeClr val="dk1"/>
                </a:solidFill>
                <a:latin typeface="Calibri"/>
                <a:ea typeface="Calibri"/>
                <a:cs typeface="Calibri"/>
                <a:sym typeface="Calibri"/>
              </a:rPr>
              <a:t>SAMPLE HOME SCREEN</a:t>
            </a:r>
            <a:endParaRPr/>
          </a:p>
        </p:txBody>
      </p:sp>
      <p:sp>
        <p:nvSpPr>
          <p:cNvPr id="152" name="Google Shape;152;p19"/>
          <p:cNvSpPr txBox="1"/>
          <p:nvPr/>
        </p:nvSpPr>
        <p:spPr>
          <a:xfrm>
            <a:off x="7495309" y="6426474"/>
            <a:ext cx="1790811"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IN" sz="1800" dirty="0">
                <a:solidFill>
                  <a:schemeClr val="dk1"/>
                </a:solidFill>
                <a:latin typeface="Calibri"/>
                <a:ea typeface="Calibri"/>
                <a:cs typeface="Calibri"/>
                <a:sym typeface="Calibri"/>
              </a:rPr>
              <a:t>SAMPLE OUTPUT</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56"/>
        <p:cNvGrpSpPr/>
        <p:nvPr/>
      </p:nvGrpSpPr>
      <p:grpSpPr>
        <a:xfrm>
          <a:off x="0" y="0"/>
          <a:ext cx="0" cy="0"/>
          <a:chOff x="0" y="0"/>
          <a:chExt cx="0" cy="0"/>
        </a:xfrm>
      </p:grpSpPr>
      <p:sp>
        <p:nvSpPr>
          <p:cNvPr id="157" name="Google Shape;157;p20"/>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8" name="Google Shape;158;p20"/>
          <p:cNvSpPr/>
          <p:nvPr/>
        </p:nvSpPr>
        <p:spPr>
          <a:xfrm>
            <a:off x="0"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9" name="Google Shape;159;p20"/>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60" name="Google Shape;160;p20" descr="SSN Logo Vector (.EPS) Free Download"/>
          <p:cNvPicPr preferRelativeResize="0"/>
          <p:nvPr/>
        </p:nvPicPr>
        <p:blipFill rotWithShape="1">
          <a:blip r:embed="rId3">
            <a:alphaModFix/>
          </a:blip>
          <a:srcRect/>
          <a:stretch/>
        </p:blipFill>
        <p:spPr>
          <a:xfrm>
            <a:off x="9827581" y="5747439"/>
            <a:ext cx="2265201" cy="974036"/>
          </a:xfrm>
          <a:prstGeom prst="rect">
            <a:avLst/>
          </a:prstGeom>
          <a:noFill/>
          <a:ln>
            <a:noFill/>
          </a:ln>
        </p:spPr>
      </p:pic>
      <p:sp>
        <p:nvSpPr>
          <p:cNvPr id="161" name="Google Shape;161;p20"/>
          <p:cNvSpPr/>
          <p:nvPr/>
        </p:nvSpPr>
        <p:spPr>
          <a:xfrm>
            <a:off x="7040237" y="140320"/>
            <a:ext cx="3919944" cy="6214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3200" b="1">
                <a:solidFill>
                  <a:schemeClr val="lt1"/>
                </a:solidFill>
                <a:latin typeface="Arial Rounded"/>
                <a:ea typeface="Arial Rounded"/>
                <a:cs typeface="Arial Rounded"/>
                <a:sym typeface="Arial Rounded"/>
              </a:rPr>
              <a:t>FLOW DIAGRAM</a:t>
            </a:r>
            <a:endParaRPr sz="3200">
              <a:solidFill>
                <a:schemeClr val="lt1"/>
              </a:solidFill>
              <a:latin typeface="Calibri"/>
              <a:ea typeface="Calibri"/>
              <a:cs typeface="Calibri"/>
              <a:sym typeface="Calibri"/>
            </a:endParaRPr>
          </a:p>
        </p:txBody>
      </p:sp>
      <p:sp>
        <p:nvSpPr>
          <p:cNvPr id="162" name="Google Shape;162;p20"/>
          <p:cNvSpPr/>
          <p:nvPr/>
        </p:nvSpPr>
        <p:spPr>
          <a:xfrm>
            <a:off x="1269902" y="5777257"/>
            <a:ext cx="1621654" cy="914400"/>
          </a:xfrm>
          <a:prstGeom prst="roundRect">
            <a:avLst>
              <a:gd name="adj" fmla="val 16667"/>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200">
                <a:solidFill>
                  <a:schemeClr val="lt1"/>
                </a:solidFill>
                <a:latin typeface="Calibri"/>
                <a:ea typeface="Calibri"/>
                <a:cs typeface="Calibri"/>
                <a:sym typeface="Calibri"/>
              </a:rPr>
              <a:t>They are marked in red box</a:t>
            </a:r>
            <a:endParaRPr/>
          </a:p>
        </p:txBody>
      </p:sp>
      <p:sp>
        <p:nvSpPr>
          <p:cNvPr id="163" name="Google Shape;163;p20"/>
          <p:cNvSpPr/>
          <p:nvPr/>
        </p:nvSpPr>
        <p:spPr>
          <a:xfrm>
            <a:off x="4449191" y="4193783"/>
            <a:ext cx="1610002" cy="914400"/>
          </a:xfrm>
          <a:prstGeom prst="roundRect">
            <a:avLst>
              <a:gd name="adj" fmla="val 16667"/>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200" dirty="0">
                <a:solidFill>
                  <a:schemeClr val="lt1"/>
                </a:solidFill>
                <a:latin typeface="Calibri"/>
                <a:ea typeface="Calibri"/>
                <a:cs typeface="Calibri"/>
                <a:sym typeface="Calibri"/>
              </a:rPr>
              <a:t>They are marked in green box</a:t>
            </a:r>
            <a:endParaRPr dirty="0"/>
          </a:p>
        </p:txBody>
      </p:sp>
      <p:sp>
        <p:nvSpPr>
          <p:cNvPr id="164" name="Google Shape;164;p20"/>
          <p:cNvSpPr/>
          <p:nvPr/>
        </p:nvSpPr>
        <p:spPr>
          <a:xfrm>
            <a:off x="1261721" y="2920402"/>
            <a:ext cx="1588345" cy="568457"/>
          </a:xfrm>
          <a:prstGeom prst="roundRect">
            <a:avLst>
              <a:gd name="adj" fmla="val 16667"/>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200" dirty="0">
                <a:solidFill>
                  <a:schemeClr val="lt1"/>
                </a:solidFill>
                <a:latin typeface="Calibri"/>
                <a:ea typeface="Calibri"/>
                <a:cs typeface="Calibri"/>
                <a:sym typeface="Calibri"/>
              </a:rPr>
              <a:t>Integrating android studio and python</a:t>
            </a:r>
            <a:endParaRPr dirty="0"/>
          </a:p>
        </p:txBody>
      </p:sp>
      <p:sp>
        <p:nvSpPr>
          <p:cNvPr id="165" name="Google Shape;165;p20"/>
          <p:cNvSpPr/>
          <p:nvPr/>
        </p:nvSpPr>
        <p:spPr>
          <a:xfrm>
            <a:off x="1261722" y="2022344"/>
            <a:ext cx="1588345" cy="568457"/>
          </a:xfrm>
          <a:prstGeom prst="roundRect">
            <a:avLst>
              <a:gd name="adj" fmla="val 16667"/>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200">
                <a:solidFill>
                  <a:schemeClr val="lt1"/>
                </a:solidFill>
                <a:latin typeface="Calibri"/>
                <a:ea typeface="Calibri"/>
                <a:cs typeface="Calibri"/>
                <a:sym typeface="Calibri"/>
              </a:rPr>
              <a:t>User’s choice of video source</a:t>
            </a:r>
            <a:endParaRPr/>
          </a:p>
        </p:txBody>
      </p:sp>
      <p:sp>
        <p:nvSpPr>
          <p:cNvPr id="166" name="Google Shape;166;p20"/>
          <p:cNvSpPr/>
          <p:nvPr/>
        </p:nvSpPr>
        <p:spPr>
          <a:xfrm>
            <a:off x="1253248" y="1172827"/>
            <a:ext cx="1621654" cy="522807"/>
          </a:xfrm>
          <a:prstGeom prst="roundRect">
            <a:avLst>
              <a:gd name="adj" fmla="val 16667"/>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200">
                <a:solidFill>
                  <a:schemeClr val="lt1"/>
                </a:solidFill>
                <a:latin typeface="Calibri"/>
                <a:ea typeface="Calibri"/>
                <a:cs typeface="Calibri"/>
                <a:sym typeface="Calibri"/>
              </a:rPr>
              <a:t>Customize and design an uder-friendly interface</a:t>
            </a:r>
            <a:endParaRPr/>
          </a:p>
        </p:txBody>
      </p:sp>
      <p:sp>
        <p:nvSpPr>
          <p:cNvPr id="167" name="Google Shape;167;p20"/>
          <p:cNvSpPr/>
          <p:nvPr/>
        </p:nvSpPr>
        <p:spPr>
          <a:xfrm>
            <a:off x="1269902" y="177570"/>
            <a:ext cx="1621654" cy="639175"/>
          </a:xfrm>
          <a:prstGeom prst="roundRect">
            <a:avLst>
              <a:gd name="adj" fmla="val 16667"/>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200">
                <a:solidFill>
                  <a:schemeClr val="lt1"/>
                </a:solidFill>
                <a:latin typeface="Calibri"/>
                <a:ea typeface="Calibri"/>
                <a:cs typeface="Calibri"/>
                <a:sym typeface="Calibri"/>
              </a:rPr>
              <a:t>Design an application uusing Arduino studio</a:t>
            </a:r>
            <a:endParaRPr/>
          </a:p>
        </p:txBody>
      </p:sp>
      <p:sp>
        <p:nvSpPr>
          <p:cNvPr id="168" name="Google Shape;168;p20"/>
          <p:cNvSpPr/>
          <p:nvPr/>
        </p:nvSpPr>
        <p:spPr>
          <a:xfrm>
            <a:off x="1047787" y="3717461"/>
            <a:ext cx="2032574" cy="1876058"/>
          </a:xfrm>
          <a:prstGeom prst="diamond">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200" dirty="0">
                <a:solidFill>
                  <a:schemeClr val="lt1"/>
                </a:solidFill>
                <a:latin typeface="Calibri"/>
                <a:ea typeface="Calibri"/>
                <a:cs typeface="Calibri"/>
                <a:sym typeface="Calibri"/>
              </a:rPr>
              <a:t>Checking whether the social distancing is maintained or not</a:t>
            </a:r>
            <a:endParaRPr dirty="0"/>
          </a:p>
        </p:txBody>
      </p:sp>
      <p:sp>
        <p:nvSpPr>
          <p:cNvPr id="169" name="Google Shape;169;p20"/>
          <p:cNvSpPr/>
          <p:nvPr/>
        </p:nvSpPr>
        <p:spPr>
          <a:xfrm>
            <a:off x="4623870" y="2926316"/>
            <a:ext cx="2539014" cy="437965"/>
          </a:xfrm>
          <a:prstGeom prst="rect">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200" dirty="0">
                <a:solidFill>
                  <a:schemeClr val="lt1"/>
                </a:solidFill>
                <a:latin typeface="Calibri"/>
                <a:ea typeface="Calibri"/>
                <a:cs typeface="Calibri"/>
                <a:sym typeface="Calibri"/>
              </a:rPr>
              <a:t>Live CCTV footage</a:t>
            </a:r>
            <a:endParaRPr dirty="0"/>
          </a:p>
        </p:txBody>
      </p:sp>
      <p:sp>
        <p:nvSpPr>
          <p:cNvPr id="170" name="Google Shape;170;p20"/>
          <p:cNvSpPr/>
          <p:nvPr/>
        </p:nvSpPr>
        <p:spPr>
          <a:xfrm>
            <a:off x="4623870" y="2096814"/>
            <a:ext cx="2539013" cy="457200"/>
          </a:xfrm>
          <a:prstGeom prst="rect">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200" dirty="0">
                <a:solidFill>
                  <a:schemeClr val="lt1"/>
                </a:solidFill>
                <a:latin typeface="Calibri"/>
                <a:ea typeface="Calibri"/>
                <a:cs typeface="Calibri"/>
                <a:sym typeface="Calibri"/>
              </a:rPr>
              <a:t>Video from gallery</a:t>
            </a:r>
            <a:endParaRPr dirty="0"/>
          </a:p>
        </p:txBody>
      </p:sp>
      <p:sp>
        <p:nvSpPr>
          <p:cNvPr id="171" name="Google Shape;171;p20"/>
          <p:cNvSpPr/>
          <p:nvPr/>
        </p:nvSpPr>
        <p:spPr>
          <a:xfrm>
            <a:off x="4623870" y="1210303"/>
            <a:ext cx="2539013" cy="437965"/>
          </a:xfrm>
          <a:prstGeom prst="rect">
            <a:avLst/>
          </a:prstGeom>
          <a:solidFill>
            <a:schemeClr val="accent6"/>
          </a:solidFill>
          <a:ln w="12700" cap="flat" cmpd="sng">
            <a:solidFill>
              <a:srgbClr val="517E33"/>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1200">
                <a:solidFill>
                  <a:schemeClr val="lt1"/>
                </a:solidFill>
                <a:latin typeface="Calibri"/>
                <a:ea typeface="Calibri"/>
                <a:cs typeface="Calibri"/>
                <a:sym typeface="Calibri"/>
              </a:rPr>
              <a:t>Mobile camera</a:t>
            </a:r>
            <a:endParaRPr/>
          </a:p>
        </p:txBody>
      </p:sp>
      <p:cxnSp>
        <p:nvCxnSpPr>
          <p:cNvPr id="172" name="Google Shape;172;p20"/>
          <p:cNvCxnSpPr/>
          <p:nvPr/>
        </p:nvCxnSpPr>
        <p:spPr>
          <a:xfrm>
            <a:off x="2086252" y="825625"/>
            <a:ext cx="0" cy="319596"/>
          </a:xfrm>
          <a:prstGeom prst="straightConnector1">
            <a:avLst/>
          </a:prstGeom>
          <a:noFill/>
          <a:ln w="9525" cap="flat" cmpd="sng">
            <a:solidFill>
              <a:schemeClr val="accent4"/>
            </a:solidFill>
            <a:prstDash val="solid"/>
            <a:miter lim="800000"/>
            <a:headEnd type="none" w="sm" len="sm"/>
            <a:tailEnd type="triangle" w="med" len="med"/>
          </a:ln>
        </p:spPr>
      </p:cxnSp>
      <p:cxnSp>
        <p:nvCxnSpPr>
          <p:cNvPr id="173" name="Google Shape;173;p20"/>
          <p:cNvCxnSpPr/>
          <p:nvPr/>
        </p:nvCxnSpPr>
        <p:spPr>
          <a:xfrm>
            <a:off x="2078855" y="3477764"/>
            <a:ext cx="0" cy="250857"/>
          </a:xfrm>
          <a:prstGeom prst="straightConnector1">
            <a:avLst/>
          </a:prstGeom>
          <a:noFill/>
          <a:ln w="9525" cap="flat" cmpd="sng">
            <a:solidFill>
              <a:schemeClr val="accent4"/>
            </a:solidFill>
            <a:prstDash val="solid"/>
            <a:miter lim="800000"/>
            <a:headEnd type="none" w="sm" len="sm"/>
            <a:tailEnd type="triangle" w="med" len="med"/>
          </a:ln>
        </p:spPr>
      </p:cxnSp>
      <p:cxnSp>
        <p:nvCxnSpPr>
          <p:cNvPr id="174" name="Google Shape;174;p20"/>
          <p:cNvCxnSpPr/>
          <p:nvPr/>
        </p:nvCxnSpPr>
        <p:spPr>
          <a:xfrm>
            <a:off x="2071454" y="2595238"/>
            <a:ext cx="0" cy="319596"/>
          </a:xfrm>
          <a:prstGeom prst="straightConnector1">
            <a:avLst/>
          </a:prstGeom>
          <a:noFill/>
          <a:ln w="9525" cap="flat" cmpd="sng">
            <a:solidFill>
              <a:schemeClr val="accent4"/>
            </a:solidFill>
            <a:prstDash val="solid"/>
            <a:miter lim="800000"/>
            <a:headEnd type="none" w="sm" len="sm"/>
            <a:tailEnd type="triangle" w="med" len="med"/>
          </a:ln>
        </p:spPr>
      </p:cxnSp>
      <p:cxnSp>
        <p:nvCxnSpPr>
          <p:cNvPr id="175" name="Google Shape;175;p20"/>
          <p:cNvCxnSpPr/>
          <p:nvPr/>
        </p:nvCxnSpPr>
        <p:spPr>
          <a:xfrm>
            <a:off x="2072930" y="1700077"/>
            <a:ext cx="0" cy="319596"/>
          </a:xfrm>
          <a:prstGeom prst="straightConnector1">
            <a:avLst/>
          </a:prstGeom>
          <a:noFill/>
          <a:ln w="9525" cap="flat" cmpd="sng">
            <a:solidFill>
              <a:schemeClr val="accent4"/>
            </a:solidFill>
            <a:prstDash val="solid"/>
            <a:miter lim="800000"/>
            <a:headEnd type="none" w="sm" len="sm"/>
            <a:tailEnd type="triangle" w="med" len="med"/>
          </a:ln>
        </p:spPr>
      </p:cxnSp>
      <p:cxnSp>
        <p:nvCxnSpPr>
          <p:cNvPr id="176" name="Google Shape;176;p20"/>
          <p:cNvCxnSpPr/>
          <p:nvPr/>
        </p:nvCxnSpPr>
        <p:spPr>
          <a:xfrm>
            <a:off x="2071455" y="5521109"/>
            <a:ext cx="0" cy="250857"/>
          </a:xfrm>
          <a:prstGeom prst="straightConnector1">
            <a:avLst/>
          </a:prstGeom>
          <a:noFill/>
          <a:ln w="9525" cap="flat" cmpd="sng">
            <a:solidFill>
              <a:schemeClr val="accent4"/>
            </a:solidFill>
            <a:prstDash val="solid"/>
            <a:miter lim="800000"/>
            <a:headEnd type="none" w="sm" len="sm"/>
            <a:tailEnd type="triangle" w="med" len="med"/>
          </a:ln>
        </p:spPr>
      </p:cxnSp>
      <p:cxnSp>
        <p:nvCxnSpPr>
          <p:cNvPr id="177" name="Google Shape;177;p20"/>
          <p:cNvCxnSpPr/>
          <p:nvPr/>
        </p:nvCxnSpPr>
        <p:spPr>
          <a:xfrm>
            <a:off x="3080361" y="4653380"/>
            <a:ext cx="1342748" cy="0"/>
          </a:xfrm>
          <a:prstGeom prst="straightConnector1">
            <a:avLst/>
          </a:prstGeom>
          <a:noFill/>
          <a:ln w="9525" cap="flat" cmpd="sng">
            <a:solidFill>
              <a:schemeClr val="accent4"/>
            </a:solidFill>
            <a:prstDash val="solid"/>
            <a:miter lim="800000"/>
            <a:headEnd type="none" w="sm" len="sm"/>
            <a:tailEnd type="triangle" w="med" len="med"/>
          </a:ln>
        </p:spPr>
      </p:cxnSp>
      <p:cxnSp>
        <p:nvCxnSpPr>
          <p:cNvPr id="178" name="Google Shape;178;p20"/>
          <p:cNvCxnSpPr/>
          <p:nvPr/>
        </p:nvCxnSpPr>
        <p:spPr>
          <a:xfrm>
            <a:off x="3281122" y="1441143"/>
            <a:ext cx="1342748" cy="0"/>
          </a:xfrm>
          <a:prstGeom prst="straightConnector1">
            <a:avLst/>
          </a:prstGeom>
          <a:noFill/>
          <a:ln w="9525" cap="flat" cmpd="sng">
            <a:solidFill>
              <a:schemeClr val="accent4"/>
            </a:solidFill>
            <a:prstDash val="solid"/>
            <a:miter lim="800000"/>
            <a:headEnd type="none" w="sm" len="sm"/>
            <a:tailEnd type="triangle" w="med" len="med"/>
          </a:ln>
        </p:spPr>
      </p:cxnSp>
      <p:cxnSp>
        <p:nvCxnSpPr>
          <p:cNvPr id="179" name="Google Shape;179;p20"/>
          <p:cNvCxnSpPr/>
          <p:nvPr/>
        </p:nvCxnSpPr>
        <p:spPr>
          <a:xfrm>
            <a:off x="3281122" y="2321512"/>
            <a:ext cx="1342748" cy="0"/>
          </a:xfrm>
          <a:prstGeom prst="straightConnector1">
            <a:avLst/>
          </a:prstGeom>
          <a:noFill/>
          <a:ln w="9525" cap="flat" cmpd="sng">
            <a:solidFill>
              <a:schemeClr val="accent4"/>
            </a:solidFill>
            <a:prstDash val="solid"/>
            <a:miter lim="800000"/>
            <a:headEnd type="none" w="sm" len="sm"/>
            <a:tailEnd type="triangle" w="med" len="med"/>
          </a:ln>
        </p:spPr>
      </p:cxnSp>
      <p:cxnSp>
        <p:nvCxnSpPr>
          <p:cNvPr id="180" name="Google Shape;180;p20"/>
          <p:cNvCxnSpPr/>
          <p:nvPr/>
        </p:nvCxnSpPr>
        <p:spPr>
          <a:xfrm>
            <a:off x="3281122" y="3184126"/>
            <a:ext cx="1342748" cy="0"/>
          </a:xfrm>
          <a:prstGeom prst="straightConnector1">
            <a:avLst/>
          </a:prstGeom>
          <a:noFill/>
          <a:ln w="9525" cap="flat" cmpd="sng">
            <a:solidFill>
              <a:schemeClr val="accent4"/>
            </a:solidFill>
            <a:prstDash val="solid"/>
            <a:miter lim="800000"/>
            <a:headEnd type="none" w="sm" len="sm"/>
            <a:tailEnd type="triangle" w="med" len="med"/>
          </a:ln>
        </p:spPr>
      </p:cxnSp>
      <p:cxnSp>
        <p:nvCxnSpPr>
          <p:cNvPr id="181" name="Google Shape;181;p20"/>
          <p:cNvCxnSpPr/>
          <p:nvPr/>
        </p:nvCxnSpPr>
        <p:spPr>
          <a:xfrm>
            <a:off x="3281122" y="1441143"/>
            <a:ext cx="0" cy="1742983"/>
          </a:xfrm>
          <a:prstGeom prst="straightConnector1">
            <a:avLst/>
          </a:prstGeom>
          <a:noFill/>
          <a:ln w="9525" cap="flat" cmpd="sng">
            <a:solidFill>
              <a:schemeClr val="accent4"/>
            </a:solidFill>
            <a:prstDash val="solid"/>
            <a:miter lim="800000"/>
            <a:headEnd type="none" w="sm" len="sm"/>
            <a:tailEnd type="none" w="sm" len="sm"/>
          </a:ln>
        </p:spPr>
      </p:cxnSp>
      <p:cxnSp>
        <p:nvCxnSpPr>
          <p:cNvPr id="182" name="Google Shape;182;p20"/>
          <p:cNvCxnSpPr/>
          <p:nvPr/>
        </p:nvCxnSpPr>
        <p:spPr>
          <a:xfrm>
            <a:off x="2911684" y="2324473"/>
            <a:ext cx="353161" cy="0"/>
          </a:xfrm>
          <a:prstGeom prst="straightConnector1">
            <a:avLst/>
          </a:prstGeom>
          <a:noFill/>
          <a:ln w="9525" cap="flat" cmpd="sng">
            <a:solidFill>
              <a:schemeClr val="accent4"/>
            </a:solidFill>
            <a:prstDash val="solid"/>
            <a:miter lim="800000"/>
            <a:headEnd type="none" w="sm" len="sm"/>
            <a:tailEnd type="none" w="sm" len="sm"/>
          </a:ln>
        </p:spPr>
      </p:cxnSp>
      <p:sp>
        <p:nvSpPr>
          <p:cNvPr id="28" name="Google Shape;126;p17"/>
          <p:cNvSpPr txBox="1"/>
          <p:nvPr/>
        </p:nvSpPr>
        <p:spPr>
          <a:xfrm>
            <a:off x="2102553" y="5518575"/>
            <a:ext cx="473355" cy="228864"/>
          </a:xfrm>
          <a:prstGeom prst="rect">
            <a:avLst/>
          </a:prstGeom>
          <a:noFill/>
          <a:ln>
            <a:noFill/>
          </a:ln>
        </p:spPr>
        <p:txBody>
          <a:bodyPr spcFirstLastPara="1" wrap="square" lIns="91425" tIns="45700" rIns="91425" bIns="45700" anchor="t" anchorCtr="0">
            <a:noAutofit/>
          </a:bodyPr>
          <a:lstStyle/>
          <a:p>
            <a:pPr marR="0" lvl="0" algn="l" rtl="0">
              <a:spcBef>
                <a:spcPts val="0"/>
              </a:spcBef>
              <a:spcAft>
                <a:spcPts val="0"/>
              </a:spcAft>
              <a:buClr>
                <a:schemeClr val="lt1"/>
              </a:buClr>
              <a:buSzPts val="2000"/>
            </a:pPr>
            <a:r>
              <a:rPr lang="en-IN" sz="1200" dirty="0">
                <a:solidFill>
                  <a:schemeClr val="lt1"/>
                </a:solidFill>
                <a:latin typeface="Calibri"/>
                <a:ea typeface="Calibri"/>
                <a:cs typeface="Calibri"/>
                <a:sym typeface="Calibri"/>
              </a:rPr>
              <a:t>NO</a:t>
            </a:r>
            <a:endParaRPr sz="1200" dirty="0"/>
          </a:p>
        </p:txBody>
      </p:sp>
      <p:sp>
        <p:nvSpPr>
          <p:cNvPr id="29" name="Google Shape;126;p17"/>
          <p:cNvSpPr txBox="1"/>
          <p:nvPr/>
        </p:nvSpPr>
        <p:spPr>
          <a:xfrm>
            <a:off x="3541940" y="4389081"/>
            <a:ext cx="473355" cy="228864"/>
          </a:xfrm>
          <a:prstGeom prst="rect">
            <a:avLst/>
          </a:prstGeom>
          <a:noFill/>
          <a:ln>
            <a:noFill/>
          </a:ln>
        </p:spPr>
        <p:txBody>
          <a:bodyPr spcFirstLastPara="1" wrap="square" lIns="91425" tIns="45700" rIns="91425" bIns="45700" anchor="t" anchorCtr="0">
            <a:noAutofit/>
          </a:bodyPr>
          <a:lstStyle/>
          <a:p>
            <a:pPr marR="0" lvl="0" algn="l" rtl="0">
              <a:spcBef>
                <a:spcPts val="0"/>
              </a:spcBef>
              <a:spcAft>
                <a:spcPts val="0"/>
              </a:spcAft>
              <a:buClr>
                <a:schemeClr val="lt1"/>
              </a:buClr>
              <a:buSzPts val="2000"/>
            </a:pPr>
            <a:r>
              <a:rPr lang="en-IN" sz="1200" dirty="0">
                <a:solidFill>
                  <a:schemeClr val="lt1"/>
                </a:solidFill>
                <a:latin typeface="Calibri"/>
                <a:ea typeface="Calibri"/>
                <a:cs typeface="Calibri"/>
                <a:sym typeface="Calibri"/>
              </a:rPr>
              <a:t>YES</a:t>
            </a:r>
            <a:endParaRPr sz="12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86"/>
        <p:cNvGrpSpPr/>
        <p:nvPr/>
      </p:nvGrpSpPr>
      <p:grpSpPr>
        <a:xfrm>
          <a:off x="0" y="0"/>
          <a:ext cx="0" cy="0"/>
          <a:chOff x="0" y="0"/>
          <a:chExt cx="0" cy="0"/>
        </a:xfrm>
      </p:grpSpPr>
      <p:sp>
        <p:nvSpPr>
          <p:cNvPr id="187" name="Google Shape;187;p21"/>
          <p:cNvSpPr/>
          <p:nvPr/>
        </p:nvSpPr>
        <p:spPr>
          <a:xfrm>
            <a:off x="0" y="-3324"/>
            <a:ext cx="12192000" cy="6861324"/>
          </a:xfrm>
          <a:prstGeom prst="rect">
            <a:avLst/>
          </a:prstGeom>
          <a:solidFill>
            <a:schemeClr val="dk1">
              <a:alpha val="8627"/>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8" name="Google Shape;188;p21"/>
          <p:cNvSpPr/>
          <p:nvPr/>
        </p:nvSpPr>
        <p:spPr>
          <a:xfrm>
            <a:off x="0" y="0"/>
            <a:ext cx="11786754" cy="6858000"/>
          </a:xfrm>
          <a:custGeom>
            <a:avLst/>
            <a:gdLst/>
            <a:ahLst/>
            <a:cxnLst/>
            <a:rect l="l" t="t" r="r" b="b"/>
            <a:pathLst>
              <a:path w="11786754" h="6858000" extrusionOk="0">
                <a:moveTo>
                  <a:pt x="0" y="0"/>
                </a:moveTo>
                <a:lnTo>
                  <a:pt x="8610600" y="0"/>
                </a:lnTo>
                <a:lnTo>
                  <a:pt x="11786754"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89" name="Google Shape;189;p21"/>
          <p:cNvSpPr/>
          <p:nvPr/>
        </p:nvSpPr>
        <p:spPr>
          <a:xfrm>
            <a:off x="0" y="0"/>
            <a:ext cx="3581400" cy="6858000"/>
          </a:xfrm>
          <a:custGeom>
            <a:avLst/>
            <a:gdLst/>
            <a:ahLst/>
            <a:cxnLst/>
            <a:rect l="l" t="t" r="r" b="b"/>
            <a:pathLst>
              <a:path w="3581400" h="6858000" extrusionOk="0">
                <a:moveTo>
                  <a:pt x="0" y="0"/>
                </a:moveTo>
                <a:lnTo>
                  <a:pt x="405246" y="0"/>
                </a:lnTo>
                <a:lnTo>
                  <a:pt x="3581400" y="6858000"/>
                </a:lnTo>
                <a:lnTo>
                  <a:pt x="0" y="6858000"/>
                </a:lnTo>
                <a:close/>
              </a:path>
            </a:pathLst>
          </a:custGeom>
          <a:solidFill>
            <a:schemeClr val="dk1">
              <a:alpha val="2980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pic>
        <p:nvPicPr>
          <p:cNvPr id="190" name="Google Shape;190;p21" descr="SSN Logo Vector (.EPS) Free Download"/>
          <p:cNvPicPr preferRelativeResize="0"/>
          <p:nvPr/>
        </p:nvPicPr>
        <p:blipFill rotWithShape="1">
          <a:blip r:embed="rId3">
            <a:alphaModFix/>
          </a:blip>
          <a:srcRect/>
          <a:stretch/>
        </p:blipFill>
        <p:spPr>
          <a:xfrm>
            <a:off x="9827581" y="5747439"/>
            <a:ext cx="2265201" cy="974036"/>
          </a:xfrm>
          <a:prstGeom prst="rect">
            <a:avLst/>
          </a:prstGeom>
          <a:noFill/>
          <a:ln>
            <a:noFill/>
          </a:ln>
        </p:spPr>
      </p:pic>
      <p:sp>
        <p:nvSpPr>
          <p:cNvPr id="191" name="Google Shape;191;p21"/>
          <p:cNvSpPr txBox="1"/>
          <p:nvPr/>
        </p:nvSpPr>
        <p:spPr>
          <a:xfrm>
            <a:off x="1193277" y="1713424"/>
            <a:ext cx="9805445" cy="3897490"/>
          </a:xfrm>
          <a:prstGeom prst="rect">
            <a:avLst/>
          </a:prstGeom>
          <a:noFill/>
          <a:ln>
            <a:noFill/>
          </a:ln>
        </p:spPr>
        <p:txBody>
          <a:bodyPr spcFirstLastPara="1" wrap="square" lIns="91425" tIns="45700" rIns="91425" bIns="45700" anchor="t" anchorCtr="0">
            <a:noAutofit/>
          </a:bodyPr>
          <a:lstStyle/>
          <a:p>
            <a:pPr marL="285750" marR="0" lvl="0" indent="-285750" algn="l" rtl="0">
              <a:spcBef>
                <a:spcPts val="0"/>
              </a:spcBef>
              <a:spcAft>
                <a:spcPts val="0"/>
              </a:spcAft>
              <a:buClr>
                <a:schemeClr val="lt1"/>
              </a:buClr>
              <a:buSzPts val="1800"/>
              <a:buFont typeface="Arial"/>
              <a:buChar char="•"/>
            </a:pPr>
            <a:r>
              <a:rPr lang="en-IN" sz="2000" dirty="0">
                <a:solidFill>
                  <a:schemeClr val="lt1"/>
                </a:solidFill>
                <a:latin typeface="Calibri"/>
                <a:ea typeface="Calibri"/>
                <a:cs typeface="Calibri"/>
                <a:sym typeface="Calibri"/>
              </a:rPr>
              <a:t>This app can be used to monitor social distancing in public places such as </a:t>
            </a:r>
            <a:r>
              <a:rPr lang="en-IN" sz="2000" b="1" dirty="0">
                <a:solidFill>
                  <a:schemeClr val="accent2">
                    <a:lumMod val="60000"/>
                    <a:lumOff val="40000"/>
                  </a:schemeClr>
                </a:solidFill>
                <a:latin typeface="Calibri"/>
                <a:ea typeface="Calibri"/>
                <a:cs typeface="Calibri"/>
                <a:sym typeface="Calibri"/>
              </a:rPr>
              <a:t>malls</a:t>
            </a:r>
            <a:r>
              <a:rPr lang="en-IN" sz="2000" dirty="0">
                <a:solidFill>
                  <a:schemeClr val="lt1"/>
                </a:solidFill>
                <a:latin typeface="Calibri"/>
                <a:ea typeface="Calibri"/>
                <a:cs typeface="Calibri"/>
                <a:sym typeface="Calibri"/>
              </a:rPr>
              <a:t> and </a:t>
            </a:r>
            <a:r>
              <a:rPr lang="en-IN" sz="2000" b="1" dirty="0">
                <a:solidFill>
                  <a:schemeClr val="accent2">
                    <a:lumMod val="60000"/>
                    <a:lumOff val="40000"/>
                  </a:schemeClr>
                </a:solidFill>
                <a:latin typeface="Calibri"/>
                <a:ea typeface="Calibri"/>
                <a:cs typeface="Calibri"/>
                <a:sym typeface="Calibri"/>
              </a:rPr>
              <a:t>offices</a:t>
            </a:r>
            <a:r>
              <a:rPr lang="en-IN" sz="2000" dirty="0">
                <a:solidFill>
                  <a:schemeClr val="accent2">
                    <a:lumMod val="60000"/>
                    <a:lumOff val="40000"/>
                  </a:schemeClr>
                </a:solidFill>
                <a:latin typeface="Calibri"/>
                <a:ea typeface="Calibri"/>
                <a:cs typeface="Calibri"/>
                <a:sym typeface="Calibri"/>
              </a:rPr>
              <a:t> </a:t>
            </a:r>
            <a:r>
              <a:rPr lang="en-IN" sz="2000" dirty="0">
                <a:solidFill>
                  <a:schemeClr val="lt1"/>
                </a:solidFill>
                <a:latin typeface="Calibri"/>
                <a:ea typeface="Calibri"/>
                <a:cs typeface="Calibri"/>
                <a:sym typeface="Calibri"/>
              </a:rPr>
              <a:t>from the </a:t>
            </a:r>
            <a:r>
              <a:rPr lang="en-IN" sz="2000" b="1" dirty="0">
                <a:solidFill>
                  <a:schemeClr val="accent2">
                    <a:lumMod val="60000"/>
                    <a:lumOff val="40000"/>
                  </a:schemeClr>
                </a:solidFill>
                <a:latin typeface="Calibri"/>
                <a:ea typeface="Calibri"/>
                <a:cs typeface="Calibri"/>
                <a:sym typeface="Calibri"/>
              </a:rPr>
              <a:t>CCTV Cameras</a:t>
            </a:r>
            <a:r>
              <a:rPr lang="en-IN" sz="2000" dirty="0">
                <a:solidFill>
                  <a:schemeClr val="accent2">
                    <a:lumMod val="60000"/>
                    <a:lumOff val="40000"/>
                  </a:schemeClr>
                </a:solidFill>
                <a:latin typeface="Calibri"/>
                <a:ea typeface="Calibri"/>
                <a:cs typeface="Calibri"/>
                <a:sym typeface="Calibri"/>
              </a:rPr>
              <a:t> </a:t>
            </a:r>
            <a:r>
              <a:rPr lang="en-IN" sz="2000" dirty="0">
                <a:solidFill>
                  <a:schemeClr val="lt1"/>
                </a:solidFill>
                <a:latin typeface="Calibri"/>
                <a:ea typeface="Calibri"/>
                <a:cs typeface="Calibri"/>
                <a:sym typeface="Calibri"/>
              </a:rPr>
              <a:t>installed.</a:t>
            </a:r>
          </a:p>
          <a:p>
            <a:pPr marL="285750" marR="0" lvl="0" indent="-285750" algn="l" rtl="0">
              <a:spcBef>
                <a:spcPts val="0"/>
              </a:spcBef>
              <a:spcAft>
                <a:spcPts val="0"/>
              </a:spcAft>
              <a:buClr>
                <a:schemeClr val="lt1"/>
              </a:buClr>
              <a:buSzPts val="1800"/>
              <a:buFont typeface="Arial"/>
              <a:buChar char="•"/>
            </a:pPr>
            <a:r>
              <a:rPr lang="en-IN" sz="2000" dirty="0">
                <a:solidFill>
                  <a:schemeClr val="lt1"/>
                </a:solidFill>
                <a:latin typeface="Calibri"/>
                <a:cs typeface="Calibri"/>
                <a:sym typeface="Calibri"/>
              </a:rPr>
              <a:t>It can also be used in </a:t>
            </a:r>
            <a:r>
              <a:rPr lang="en-IN" sz="2000" b="1" dirty="0">
                <a:solidFill>
                  <a:schemeClr val="accent2">
                    <a:lumMod val="60000"/>
                    <a:lumOff val="40000"/>
                  </a:schemeClr>
                </a:solidFill>
                <a:latin typeface="Calibri"/>
                <a:cs typeface="Calibri"/>
                <a:sym typeface="Calibri"/>
              </a:rPr>
              <a:t>Schools</a:t>
            </a:r>
            <a:r>
              <a:rPr lang="en-IN" sz="2000" dirty="0">
                <a:solidFill>
                  <a:schemeClr val="lt1"/>
                </a:solidFill>
                <a:latin typeface="Calibri"/>
                <a:cs typeface="Calibri"/>
                <a:sym typeface="Calibri"/>
              </a:rPr>
              <a:t> and </a:t>
            </a:r>
            <a:r>
              <a:rPr lang="en-IN" sz="2000" b="1" dirty="0">
                <a:solidFill>
                  <a:schemeClr val="accent2">
                    <a:lumMod val="60000"/>
                    <a:lumOff val="40000"/>
                  </a:schemeClr>
                </a:solidFill>
                <a:latin typeface="Calibri"/>
                <a:cs typeface="Calibri"/>
                <a:sym typeface="Calibri"/>
              </a:rPr>
              <a:t>Colleges</a:t>
            </a:r>
            <a:r>
              <a:rPr lang="en-IN" sz="2000" dirty="0">
                <a:solidFill>
                  <a:schemeClr val="lt1"/>
                </a:solidFill>
                <a:latin typeface="Calibri"/>
                <a:cs typeface="Calibri"/>
                <a:sym typeface="Calibri"/>
              </a:rPr>
              <a:t> to monitor the students.</a:t>
            </a:r>
          </a:p>
          <a:p>
            <a:pPr marL="285750" marR="0" lvl="0" indent="-285750" algn="l" rtl="0">
              <a:spcBef>
                <a:spcPts val="0"/>
              </a:spcBef>
              <a:spcAft>
                <a:spcPts val="0"/>
              </a:spcAft>
              <a:buClr>
                <a:schemeClr val="lt1"/>
              </a:buClr>
              <a:buSzPts val="1800"/>
              <a:buFont typeface="Arial"/>
              <a:buChar char="•"/>
            </a:pPr>
            <a:r>
              <a:rPr lang="en-IN" sz="2000" dirty="0">
                <a:solidFill>
                  <a:schemeClr val="lt1"/>
                </a:solidFill>
                <a:latin typeface="Calibri"/>
                <a:cs typeface="Calibri"/>
                <a:sym typeface="Calibri"/>
              </a:rPr>
              <a:t>Another application is in </a:t>
            </a:r>
            <a:r>
              <a:rPr lang="en-IN" sz="2000" b="1" dirty="0">
                <a:solidFill>
                  <a:schemeClr val="accent2">
                    <a:lumMod val="60000"/>
                    <a:lumOff val="40000"/>
                  </a:schemeClr>
                </a:solidFill>
                <a:latin typeface="Calibri"/>
                <a:cs typeface="Calibri"/>
                <a:sym typeface="Calibri"/>
              </a:rPr>
              <a:t>theatre halls</a:t>
            </a:r>
            <a:r>
              <a:rPr lang="en-IN" sz="2000" dirty="0">
                <a:solidFill>
                  <a:schemeClr val="lt1"/>
                </a:solidFill>
                <a:latin typeface="Calibri"/>
                <a:cs typeface="Calibri"/>
                <a:sym typeface="Calibri"/>
              </a:rPr>
              <a:t>, where this can be used to capture photos of the people to check the practice of Social Distancing at regular intervals</a:t>
            </a:r>
          </a:p>
          <a:p>
            <a:pPr marL="285750" marR="0" lvl="0" indent="-285750" algn="l" rtl="0">
              <a:spcBef>
                <a:spcPts val="0"/>
              </a:spcBef>
              <a:spcAft>
                <a:spcPts val="0"/>
              </a:spcAft>
              <a:buClr>
                <a:schemeClr val="lt1"/>
              </a:buClr>
              <a:buSzPts val="1800"/>
              <a:buFont typeface="Arial"/>
              <a:buChar char="•"/>
            </a:pPr>
            <a:r>
              <a:rPr lang="en-IN" sz="2000" dirty="0">
                <a:solidFill>
                  <a:schemeClr val="lt1"/>
                </a:solidFill>
                <a:latin typeface="Calibri"/>
                <a:cs typeface="Calibri"/>
                <a:sym typeface="Calibri"/>
              </a:rPr>
              <a:t>It can also be used to show a </a:t>
            </a:r>
            <a:r>
              <a:rPr lang="en-IN" sz="2000" b="1" dirty="0">
                <a:solidFill>
                  <a:schemeClr val="accent2">
                    <a:lumMod val="60000"/>
                    <a:lumOff val="40000"/>
                  </a:schemeClr>
                </a:solidFill>
                <a:latin typeface="Calibri"/>
                <a:cs typeface="Calibri"/>
                <a:sym typeface="Calibri"/>
              </a:rPr>
              <a:t>proof</a:t>
            </a:r>
            <a:r>
              <a:rPr lang="en-IN" sz="2000" dirty="0">
                <a:solidFill>
                  <a:schemeClr val="lt1"/>
                </a:solidFill>
                <a:latin typeface="Calibri"/>
                <a:cs typeface="Calibri"/>
                <a:sym typeface="Calibri"/>
              </a:rPr>
              <a:t> to the owners of Shops or Areas where lockdown is to be </a:t>
            </a:r>
            <a:r>
              <a:rPr lang="en-IN" sz="2000" b="1" dirty="0">
                <a:solidFill>
                  <a:schemeClr val="accent2">
                    <a:lumMod val="60000"/>
                    <a:lumOff val="40000"/>
                  </a:schemeClr>
                </a:solidFill>
                <a:latin typeface="Calibri"/>
                <a:cs typeface="Calibri"/>
                <a:sym typeface="Calibri"/>
              </a:rPr>
              <a:t>enforced</a:t>
            </a:r>
            <a:r>
              <a:rPr lang="en-IN" sz="2000" dirty="0">
                <a:solidFill>
                  <a:schemeClr val="lt1"/>
                </a:solidFill>
                <a:latin typeface="Calibri"/>
                <a:cs typeface="Calibri"/>
                <a:sym typeface="Calibri"/>
              </a:rPr>
              <a:t> in case they </a:t>
            </a:r>
            <a:r>
              <a:rPr lang="en-IN" sz="2000" b="1" dirty="0">
                <a:solidFill>
                  <a:schemeClr val="accent2">
                    <a:lumMod val="60000"/>
                    <a:lumOff val="40000"/>
                  </a:schemeClr>
                </a:solidFill>
                <a:latin typeface="Calibri"/>
                <a:cs typeface="Calibri"/>
                <a:sym typeface="Calibri"/>
              </a:rPr>
              <a:t>question</a:t>
            </a:r>
            <a:r>
              <a:rPr lang="en-IN" sz="2000" dirty="0">
                <a:solidFill>
                  <a:schemeClr val="lt1"/>
                </a:solidFill>
                <a:latin typeface="Calibri"/>
                <a:cs typeface="Calibri"/>
                <a:sym typeface="Calibri"/>
              </a:rPr>
              <a:t> the violation of Social Distancing in their area.</a:t>
            </a:r>
            <a:endParaRPr sz="2000" dirty="0"/>
          </a:p>
          <a:p>
            <a:pPr marL="285750" marR="0" lvl="0" indent="-285750" algn="l" rtl="0">
              <a:spcBef>
                <a:spcPts val="0"/>
              </a:spcBef>
              <a:spcAft>
                <a:spcPts val="0"/>
              </a:spcAft>
              <a:buClr>
                <a:schemeClr val="lt1"/>
              </a:buClr>
              <a:buSzPts val="1800"/>
              <a:buFont typeface="Arial"/>
              <a:buChar char="•"/>
            </a:pPr>
            <a:r>
              <a:rPr lang="en-IN" sz="2000" dirty="0">
                <a:solidFill>
                  <a:schemeClr val="lt1"/>
                </a:solidFill>
                <a:latin typeface="Calibri"/>
                <a:ea typeface="Calibri"/>
                <a:cs typeface="Calibri"/>
                <a:sym typeface="Calibri"/>
              </a:rPr>
              <a:t>A </a:t>
            </a:r>
            <a:r>
              <a:rPr lang="en-IN" sz="2000" b="1" dirty="0">
                <a:solidFill>
                  <a:schemeClr val="accent2">
                    <a:lumMod val="60000"/>
                    <a:lumOff val="40000"/>
                  </a:schemeClr>
                </a:solidFill>
                <a:latin typeface="Calibri"/>
                <a:ea typeface="Calibri"/>
                <a:cs typeface="Calibri"/>
                <a:sym typeface="Calibri"/>
              </a:rPr>
              <a:t>counter</a:t>
            </a:r>
            <a:r>
              <a:rPr lang="en-IN" sz="2000" dirty="0">
                <a:solidFill>
                  <a:schemeClr val="lt1"/>
                </a:solidFill>
                <a:latin typeface="Calibri"/>
                <a:ea typeface="Calibri"/>
                <a:cs typeface="Calibri"/>
                <a:sym typeface="Calibri"/>
              </a:rPr>
              <a:t> can also added to count the number of people violating the social distancing norms which can be analysed to deploy more security to control the violation.</a:t>
            </a:r>
            <a:endParaRPr sz="2000" dirty="0"/>
          </a:p>
          <a:p>
            <a:pPr marL="285750" marR="0" lvl="0" indent="-285750" algn="l" rtl="0">
              <a:spcBef>
                <a:spcPts val="0"/>
              </a:spcBef>
              <a:spcAft>
                <a:spcPts val="0"/>
              </a:spcAft>
              <a:buClr>
                <a:schemeClr val="lt1"/>
              </a:buClr>
              <a:buSzPts val="1800"/>
              <a:buFont typeface="Arial"/>
              <a:buChar char="•"/>
            </a:pPr>
            <a:r>
              <a:rPr lang="en-IN" sz="2000" dirty="0">
                <a:solidFill>
                  <a:schemeClr val="lt1"/>
                </a:solidFill>
                <a:latin typeface="Calibri"/>
                <a:ea typeface="Calibri"/>
                <a:cs typeface="Calibri"/>
                <a:sym typeface="Calibri"/>
              </a:rPr>
              <a:t>The app developed will be an </a:t>
            </a:r>
            <a:r>
              <a:rPr lang="en-IN" sz="2000" b="1" dirty="0">
                <a:solidFill>
                  <a:schemeClr val="accent2">
                    <a:lumMod val="60000"/>
                    <a:lumOff val="40000"/>
                  </a:schemeClr>
                </a:solidFill>
                <a:latin typeface="Calibri"/>
                <a:ea typeface="Calibri"/>
                <a:cs typeface="Calibri"/>
                <a:sym typeface="Calibri"/>
              </a:rPr>
              <a:t>easy to use </a:t>
            </a:r>
            <a:r>
              <a:rPr lang="en-IN" sz="2000" dirty="0">
                <a:solidFill>
                  <a:schemeClr val="lt1"/>
                </a:solidFill>
                <a:latin typeface="Calibri"/>
                <a:ea typeface="Calibri"/>
                <a:cs typeface="Calibri"/>
                <a:sym typeface="Calibri"/>
              </a:rPr>
              <a:t>interface by which each even a common </a:t>
            </a:r>
            <a:r>
              <a:rPr lang="en-IN" sz="2000" b="1" dirty="0">
                <a:solidFill>
                  <a:schemeClr val="accent2">
                    <a:lumMod val="60000"/>
                    <a:lumOff val="40000"/>
                  </a:schemeClr>
                </a:solidFill>
                <a:latin typeface="Calibri"/>
                <a:ea typeface="Calibri"/>
                <a:cs typeface="Calibri"/>
                <a:sym typeface="Calibri"/>
              </a:rPr>
              <a:t>security guard </a:t>
            </a:r>
            <a:r>
              <a:rPr lang="en-IN" sz="2000" dirty="0">
                <a:solidFill>
                  <a:schemeClr val="lt1"/>
                </a:solidFill>
                <a:latin typeface="Calibri"/>
                <a:ea typeface="Calibri"/>
                <a:cs typeface="Calibri"/>
                <a:sym typeface="Calibri"/>
              </a:rPr>
              <a:t>can monitor the social distancing from his mobile phone.</a:t>
            </a:r>
            <a:endParaRPr sz="2000" dirty="0"/>
          </a:p>
          <a:p>
            <a:pPr marL="285750" marR="0" lvl="0" indent="-171450" algn="l" rtl="0">
              <a:spcBef>
                <a:spcPts val="0"/>
              </a:spcBef>
              <a:spcAft>
                <a:spcPts val="0"/>
              </a:spcAft>
              <a:buClr>
                <a:schemeClr val="lt1"/>
              </a:buClr>
              <a:buSzPts val="1800"/>
              <a:buFont typeface="Arial"/>
              <a:buNone/>
            </a:pPr>
            <a:endParaRPr sz="2000" dirty="0">
              <a:solidFill>
                <a:schemeClr val="lt1"/>
              </a:solidFill>
              <a:latin typeface="Calibri"/>
              <a:ea typeface="Calibri"/>
              <a:cs typeface="Calibri"/>
              <a:sym typeface="Calibri"/>
            </a:endParaRPr>
          </a:p>
          <a:p>
            <a:pPr marL="0" marR="0" lvl="0" indent="0" algn="l" rtl="0">
              <a:spcBef>
                <a:spcPts val="0"/>
              </a:spcBef>
              <a:spcAft>
                <a:spcPts val="0"/>
              </a:spcAft>
              <a:buNone/>
            </a:pPr>
            <a:endParaRPr sz="2000" dirty="0">
              <a:solidFill>
                <a:schemeClr val="lt1"/>
              </a:solidFill>
              <a:latin typeface="Calibri"/>
              <a:ea typeface="Calibri"/>
              <a:cs typeface="Calibri"/>
              <a:sym typeface="Calibri"/>
            </a:endParaRPr>
          </a:p>
        </p:txBody>
      </p:sp>
      <p:sp>
        <p:nvSpPr>
          <p:cNvPr id="192" name="Google Shape;192;p21"/>
          <p:cNvSpPr/>
          <p:nvPr/>
        </p:nvSpPr>
        <p:spPr>
          <a:xfrm>
            <a:off x="3055702" y="424743"/>
            <a:ext cx="5727306" cy="621437"/>
          </a:xfrm>
          <a:prstGeom prst="roundRect">
            <a:avLst>
              <a:gd name="adj" fmla="val 16667"/>
            </a:avLst>
          </a:prstGeom>
          <a:solidFill>
            <a:srgbClr val="7030A0"/>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IN" sz="3200" b="1">
                <a:solidFill>
                  <a:schemeClr val="lt1"/>
                </a:solidFill>
                <a:latin typeface="Arial Rounded"/>
                <a:ea typeface="Arial Rounded"/>
                <a:cs typeface="Arial Rounded"/>
                <a:sym typeface="Arial Rounded"/>
              </a:rPr>
              <a:t>IMPACT AND CONCLUSION</a:t>
            </a:r>
            <a:endParaRPr sz="3200">
              <a:solidFill>
                <a:schemeClr val="lt1"/>
              </a:solidFill>
              <a:latin typeface="Calibri"/>
              <a:ea typeface="Calibri"/>
              <a:cs typeface="Calibri"/>
              <a:sym typeface="Calibri"/>
            </a:endParaRPr>
          </a:p>
        </p:txBody>
      </p:sp>
      <p:sp>
        <p:nvSpPr>
          <p:cNvPr id="8" name="Rounded Rectangle 7"/>
          <p:cNvSpPr/>
          <p:nvPr/>
        </p:nvSpPr>
        <p:spPr>
          <a:xfrm>
            <a:off x="1088571" y="1546688"/>
            <a:ext cx="10232572" cy="3823598"/>
          </a:xfrm>
          <a:prstGeom prst="roundRect">
            <a:avLst/>
          </a:prstGeom>
          <a:no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763</TotalTime>
  <Words>834</Words>
  <Application>Microsoft Office PowerPoint</Application>
  <PresentationFormat>Widescreen</PresentationFormat>
  <Paragraphs>90</Paragraphs>
  <Slides>13</Slides>
  <Notes>13</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13</vt:i4>
      </vt:variant>
    </vt:vector>
  </HeadingPairs>
  <TitlesOfParts>
    <vt:vector size="19" baseType="lpstr">
      <vt:lpstr>Arial</vt:lpstr>
      <vt:lpstr>Arial Rounded</vt:lpstr>
      <vt:lpstr>Calibri</vt:lpstr>
      <vt:lpstr>Droid Sans Mono</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MK Gurucharan</cp:lastModifiedBy>
  <cp:revision>72</cp:revision>
  <dcterms:modified xsi:type="dcterms:W3CDTF">2020-06-25T19:01:58Z</dcterms:modified>
</cp:coreProperties>
</file>